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347" r:id="rId2"/>
    <p:sldId id="257" r:id="rId3"/>
    <p:sldId id="258" r:id="rId4"/>
    <p:sldId id="348" r:id="rId5"/>
    <p:sldId id="354" r:id="rId6"/>
    <p:sldId id="356" r:id="rId7"/>
    <p:sldId id="259" r:id="rId8"/>
    <p:sldId id="260" r:id="rId9"/>
    <p:sldId id="349" r:id="rId10"/>
    <p:sldId id="350" r:id="rId11"/>
    <p:sldId id="351" r:id="rId12"/>
    <p:sldId id="262" r:id="rId13"/>
    <p:sldId id="352" r:id="rId14"/>
    <p:sldId id="353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355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8" r:id="rId56"/>
    <p:sldId id="317" r:id="rId57"/>
    <p:sldId id="319" r:id="rId58"/>
    <p:sldId id="320" r:id="rId59"/>
    <p:sldId id="321" r:id="rId60"/>
    <p:sldId id="322" r:id="rId61"/>
    <p:sldId id="323" r:id="rId62"/>
    <p:sldId id="345" r:id="rId63"/>
  </p:sldIdLst>
  <p:sldSz cx="9144000" cy="6858000" type="screen4x3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2E3EE"/>
    <a:srgbClr val="800080"/>
    <a:srgbClr val="F3E1A9"/>
    <a:srgbClr val="CC0099"/>
    <a:srgbClr val="F1DD9B"/>
    <a:srgbClr val="F0D990"/>
    <a:srgbClr val="EF8B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5683" autoAdjust="0"/>
  </p:normalViewPr>
  <p:slideViewPr>
    <p:cSldViewPr>
      <p:cViewPr varScale="1">
        <p:scale>
          <a:sx n="84" d="100"/>
          <a:sy n="84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1" tIns="46055" rIns="92111" bIns="46055" numCol="1" anchor="t" anchorCtr="0" compatLnSpc="1">
            <a:prstTxWarp prst="textNoShape">
              <a:avLst/>
            </a:prstTxWarp>
          </a:bodyPr>
          <a:lstStyle>
            <a:lvl1pPr defTabSz="92075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6675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1" tIns="46055" rIns="92111" bIns="46055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213" y="4464050"/>
            <a:ext cx="54768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1" tIns="46055" rIns="92111" bIns="460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1" tIns="46055" rIns="92111" bIns="46055" numCol="1" anchor="b" anchorCtr="0" compatLnSpc="1">
            <a:prstTxWarp prst="textNoShape">
              <a:avLst/>
            </a:prstTxWarp>
          </a:bodyPr>
          <a:lstStyle>
            <a:lvl1pPr defTabSz="92075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6675" y="8924925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11" tIns="46055" rIns="92111" bIns="46055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pPr>
              <a:defRPr/>
            </a:pPr>
            <a:fld id="{C1B20D21-BB79-4865-9A17-F278F7F968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304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Rounded Rectangle 12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6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9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10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9E6E844-B7C1-49AE-8174-D7BC12C33E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14E14-5EF1-43D2-B42A-56B195CED0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95BF1-A010-4275-A93E-302CBAAB8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/>
          <a:lstStyle>
            <a:defPPr>
              <a:defRPr lang="en-US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5229199-BB2B-4B27-A045-1473A7B717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40386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95700"/>
            <a:ext cx="4038600" cy="2324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/>
          <a:lstStyle>
            <a:defPPr>
              <a:defRPr lang="en-US"/>
            </a:defPPr>
            <a:lvl1pPr algn="ctr" rtl="0" eaLnBrk="1" fontAlgn="base" latinLnBrk="0" hangingPunct="1">
              <a:spcBef>
                <a:spcPct val="0"/>
              </a:spcBef>
              <a:spcAft>
                <a:spcPct val="0"/>
              </a:spcAft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11801CA-F54B-48A1-8561-64AAD7857E7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C5F86-68CA-4490-A1DF-147EBA290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5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6"/>
          <p:cNvSpPr/>
          <p:nvPr/>
        </p:nvSpPr>
        <p:spPr>
          <a:xfrm flipV="1">
            <a:off x="69850" y="2376488"/>
            <a:ext cx="901382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7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8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83BE4-DA63-408A-A7D5-4C9C48193E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72B14-09AC-41D8-A80E-54B1D7BF84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7175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E8719-1AD0-4F1A-9DE3-71173EE93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69398-EEF2-4D0C-A9D9-170E687C28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CD423-1308-4281-8060-75842EECDA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6" name="Rounded Rectangle 8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24A7C-1A83-4628-9C18-D4E6F9E69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/>
          <p:nvPr/>
        </p:nvSpPr>
        <p:spPr>
          <a:xfrm flipV="1">
            <a:off x="68263" y="4683125"/>
            <a:ext cx="9007475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11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12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46050" y="6208713"/>
            <a:ext cx="457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95D5A-F337-4E9D-9BA0-D68E4E6B4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9144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9B291793-5144-47A1-98FA-01802C40EE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Line 8"/>
          <p:cNvSpPr>
            <a:spLocks noChangeShapeType="1"/>
          </p:cNvSpPr>
          <p:nvPr userDrawn="1"/>
        </p:nvSpPr>
        <p:spPr bwMode="auto">
          <a:xfrm>
            <a:off x="457200" y="1066800"/>
            <a:ext cx="822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5" r:id="rId3"/>
    <p:sldLayoutId id="2147483672" r:id="rId4"/>
    <p:sldLayoutId id="2147483671" r:id="rId5"/>
    <p:sldLayoutId id="2147483670" r:id="rId6"/>
    <p:sldLayoutId id="2147483669" r:id="rId7"/>
    <p:sldLayoutId id="2147483676" r:id="rId8"/>
    <p:sldLayoutId id="2147483677" r:id="rId9"/>
    <p:sldLayoutId id="2147483668" r:id="rId10"/>
    <p:sldLayoutId id="2147483667" r:id="rId11"/>
    <p:sldLayoutId id="2147483678" r:id="rId12"/>
    <p:sldLayoutId id="214748367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Book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Book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Book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Book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Book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Book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Book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Franklin Gothic Book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pple.com/library/ios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eveloper.apple.com/library/i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library/ios/documentation/UserExperience/Conceptual/MobileHIG/Navigation.html#//apple_ref/doc/uid/TP40006556-CH53-SW1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pagesthatsuck.com/" TargetMode="External"/><Relationship Id="rId2" Type="http://schemas.openxmlformats.org/officeDocument/2006/relationships/hyperlink" Target="http://www.notrag.org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Materials/Color_font_attention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Materials/2012&#21488;&#28286;&#22320;&#21306;&#39046;&#23548;&#20154;&#36873;&#20030;&#30452;&#25773;_&#26032;&#38395;&#20013;&#24515;_&#26032;&#28010;&#32593;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tm.wc.ask.com/r?t=c&amp;s=h&amp;id=31446&amp;sv=za5cb0d7a&amp;uid=218aac07f18aac07f&amp;sid=318aac07f18aac07f&amp;p=/home&amp;o=0&amp;u=http://sp.ask.com/docs/announcements/searchsmarter.html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www.kubrick2001.com/" TargetMode="Externa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n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3"/>
          <p:cNvSpPr>
            <a:spLocks noGrp="1"/>
          </p:cNvSpPr>
          <p:nvPr>
            <p:ph type="ctrTitle"/>
          </p:nvPr>
        </p:nvSpPr>
        <p:spPr>
          <a:xfrm>
            <a:off x="457200" y="1506538"/>
            <a:ext cx="8229600" cy="1470025"/>
          </a:xfrm>
        </p:spPr>
        <p:txBody>
          <a:bodyPr/>
          <a:lstStyle/>
          <a:p>
            <a:pPr eaLnBrk="1" hangingPunct="1"/>
            <a:r>
              <a:rPr sz="4800" smtClean="0">
                <a:solidFill>
                  <a:schemeClr val="bg1"/>
                </a:solidFill>
              </a:rPr>
              <a:t>Guidelines &amp; Principles</a:t>
            </a:r>
            <a:br>
              <a:rPr sz="4800" smtClean="0">
                <a:solidFill>
                  <a:schemeClr val="bg1"/>
                </a:solidFill>
              </a:rPr>
            </a:br>
            <a:r>
              <a:rPr sz="3200" smtClean="0">
                <a:solidFill>
                  <a:schemeClr val="bg1"/>
                </a:solidFill>
              </a:rPr>
              <a:t>(plus an example of theory)</a:t>
            </a:r>
            <a:endParaRPr sz="4800" smtClean="0">
              <a:solidFill>
                <a:schemeClr val="bg1"/>
              </a:solidFill>
            </a:endParaRPr>
          </a:p>
        </p:txBody>
      </p:sp>
      <p:sp>
        <p:nvSpPr>
          <p:cNvPr id="16386" name="Text Box 6"/>
          <p:cNvSpPr txBox="1">
            <a:spLocks noChangeArrowheads="1"/>
          </p:cNvSpPr>
          <p:nvPr/>
        </p:nvSpPr>
        <p:spPr bwMode="auto">
          <a:xfrm>
            <a:off x="1546225" y="5138738"/>
            <a:ext cx="6326188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/>
              <a:t>CZ2004 HCI</a:t>
            </a:r>
          </a:p>
          <a:p>
            <a:pPr algn="ctr"/>
            <a:r>
              <a:rPr lang="en-US" sz="3200"/>
              <a:t>Nanyang Technological University</a:t>
            </a:r>
          </a:p>
          <a:p>
            <a:pPr algn="ctr"/>
            <a:endParaRPr lang="en-US" sz="320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3657F1-5623-496B-A210-96997AEB13BA}" type="slidenum">
              <a:rPr lang="en-US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(Guideline) </a:t>
            </a:r>
            <a:r>
              <a:rPr lang="en-US" dirty="0" smtClean="0">
                <a:solidFill>
                  <a:srgbClr val="0000FF"/>
                </a:solidFill>
              </a:rPr>
              <a:t>Document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BCD80D-A51A-4252-A906-39C9B7D91FE4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400" b="1" smtClean="0"/>
              <a:t>Can be used to specify many aspects of an interface: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Input and output formats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Action sequences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Terminology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Hardware devices/platforms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Provide </a:t>
            </a:r>
            <a:r>
              <a:rPr lang="en-US" altLang="zh-TW" sz="2000" smtClean="0">
                <a:solidFill>
                  <a:srgbClr val="0000FF"/>
                </a:solidFill>
              </a:rPr>
              <a:t>Examples</a:t>
            </a:r>
            <a:r>
              <a:rPr lang="en-US" altLang="zh-TW" sz="2000" smtClean="0"/>
              <a:t> &amp; </a:t>
            </a:r>
            <a:r>
              <a:rPr lang="en-US" altLang="zh-TW" sz="2000" smtClean="0">
                <a:solidFill>
                  <a:srgbClr val="0000FF"/>
                </a:solidFill>
              </a:rPr>
              <a:t>counterexamples</a:t>
            </a:r>
            <a:endParaRPr lang="en-US" altLang="zh-TW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400" b="1" smtClean="0"/>
              <a:t>Pros: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Builds upon (good previous) experience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Continued improvements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400" b="1" smtClean="0"/>
              <a:t>Cons: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Too specific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Hard to innovate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Not applicable/realistic to the situation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Hard to apply</a:t>
            </a:r>
            <a:endParaRPr lang="en-US" altLang="zh-TW" sz="9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What do you do when having an exception? 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76400"/>
            <a:ext cx="2667000" cy="482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Guideline Document: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E4DA63-0109-43BC-80B4-0BF5B49CB05B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5603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Think about </a:t>
            </a:r>
            <a:r>
              <a:rPr lang="en-US" smtClean="0">
                <a:solidFill>
                  <a:srgbClr val="0000FF"/>
                </a:solidFill>
              </a:rPr>
              <a:t>templates</a:t>
            </a:r>
          </a:p>
          <a:p>
            <a:pPr lvl="1" eaLnBrk="1" hangingPunct="1"/>
            <a:r>
              <a:rPr lang="en-US" smtClean="0"/>
              <a:t>Word</a:t>
            </a:r>
          </a:p>
          <a:p>
            <a:pPr lvl="1" eaLnBrk="1" hangingPunct="1"/>
            <a:r>
              <a:rPr lang="en-US" smtClean="0"/>
              <a:t>PowerPoint</a:t>
            </a:r>
          </a:p>
          <a:p>
            <a:pPr lvl="1" eaLnBrk="1" hangingPunct="1"/>
            <a:r>
              <a:rPr lang="en-US" smtClean="0"/>
              <a:t>LaTeX</a:t>
            </a:r>
          </a:p>
          <a:p>
            <a:pPr eaLnBrk="1" hangingPunct="1"/>
            <a:r>
              <a:rPr lang="en-US" smtClean="0"/>
              <a:t>Any other from you?</a:t>
            </a:r>
          </a:p>
        </p:txBody>
      </p:sp>
      <p:pic>
        <p:nvPicPr>
          <p:cNvPr id="4098" name="Picture 2" descr="http://cdn.tripwiremagazine.com/wp-content/uploads/2013/07/b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3297611" cy="307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3.colorlib.com/wp/wp-content/uploads/sites/2/shanow-clean-flat-design-the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407229"/>
            <a:ext cx="45319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#1: A case study: iOS 7 guideline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A3A374-9CD1-40EA-8925-E8F51E15021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26627" name="Picture 2" descr="image: ../Art/iPhoneLineU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371600"/>
            <a:ext cx="60198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1"/>
          <p:cNvSpPr>
            <a:spLocks noChangeArrowheads="1"/>
          </p:cNvSpPr>
          <p:nvPr/>
        </p:nvSpPr>
        <p:spPr bwMode="auto">
          <a:xfrm>
            <a:off x="685800" y="4953000"/>
            <a:ext cx="80772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Apple’s “</a:t>
            </a:r>
            <a:r>
              <a:rPr lang="en-US">
                <a:hlinkClick r:id="rId3"/>
              </a:rPr>
              <a:t>Design Principles</a:t>
            </a:r>
            <a:r>
              <a:rPr lang="en-US"/>
              <a:t>” </a:t>
            </a:r>
            <a:r>
              <a:rPr lang="en-US" sz="800"/>
              <a:t>http://developer.apple.com/library/ios/#documentation/UserExperience/Conceptual/MobileHIG/Principles/Principles.html#//apple_ref/doc/uid/TP40006556-CH5-SW1</a:t>
            </a:r>
          </a:p>
          <a:p>
            <a:endParaRPr lang="en-US" sz="500"/>
          </a:p>
          <a:p>
            <a:r>
              <a:rPr lang="en-US"/>
              <a:t>Apple’s “</a:t>
            </a:r>
            <a:r>
              <a:rPr lang="en-US">
                <a:hlinkClick r:id="rId3"/>
              </a:rPr>
              <a:t>Human Interface Guidleine for iOS 7</a:t>
            </a:r>
            <a:r>
              <a:rPr lang="en-US"/>
              <a:t>”</a:t>
            </a:r>
          </a:p>
          <a:p>
            <a:r>
              <a:rPr lang="en-US" sz="700"/>
              <a:t>https://developer.apple.com/library/ios/documentation/UserExperience/Conceptual/MobileHIG/index.html#//apple_ref/doc/uid/TP40006556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iOS 7: Navigation Bar (</a:t>
            </a:r>
            <a:r>
              <a:rPr lang="en-US" sz="3000" smtClean="0"/>
              <a:t>from Apple library</a:t>
            </a:r>
            <a:r>
              <a:rPr lang="en-US" sz="3200" smtClean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4651571-1892-458D-BDFD-E814F03C2C8E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7651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248400" cy="4800600"/>
          </a:xfrm>
        </p:spPr>
        <p:txBody>
          <a:bodyPr/>
          <a:lstStyle/>
          <a:p>
            <a:pPr eaLnBrk="1" hangingPunct="1"/>
            <a:r>
              <a:rPr lang="en-US" sz="2400" smtClean="0"/>
              <a:t>Definition</a:t>
            </a:r>
          </a:p>
          <a:p>
            <a:pPr lvl="1" eaLnBrk="1" hangingPunct="1"/>
            <a:r>
              <a:rPr lang="en-US" sz="2000" smtClean="0"/>
              <a:t>A </a:t>
            </a:r>
            <a:r>
              <a:rPr lang="en-US" sz="2000" b="1" smtClean="0"/>
              <a:t>navigation bar</a:t>
            </a:r>
            <a:r>
              <a:rPr lang="en-US" sz="2000" smtClean="0"/>
              <a:t> enables navigation through an information hierarchy and, optionally, management of screen contents</a:t>
            </a:r>
          </a:p>
          <a:p>
            <a:pPr eaLnBrk="1" hangingPunct="1"/>
            <a:r>
              <a:rPr lang="en-US" sz="2400" smtClean="0"/>
              <a:t>Example</a:t>
            </a:r>
          </a:p>
          <a:p>
            <a:pPr lvl="1" eaLnBrk="1" hangingPunct="1"/>
            <a:r>
              <a:rPr lang="en-US" sz="2000" smtClean="0"/>
              <a:t> </a:t>
            </a:r>
          </a:p>
          <a:p>
            <a:pPr eaLnBrk="1" hangingPunct="1"/>
            <a:r>
              <a:rPr lang="en-US" sz="2400" smtClean="0"/>
              <a:t>Rules</a:t>
            </a:r>
          </a:p>
          <a:p>
            <a:pPr lvl="1" eaLnBrk="1" hangingPunct="1"/>
            <a:r>
              <a:rPr lang="en-US" sz="1800" smtClean="0"/>
              <a:t>A navigation bar is translucent.</a:t>
            </a:r>
          </a:p>
          <a:p>
            <a:pPr lvl="1" eaLnBrk="1" hangingPunct="1"/>
            <a:r>
              <a:rPr lang="en-US" sz="1800" smtClean="0"/>
              <a:t>Generally appears at the top of an app screen, just below the status bar. On iPad, a navigation bar can also display within a view that doesn’t extend across the screen, such as one pane of a split view controller.</a:t>
            </a:r>
          </a:p>
          <a:p>
            <a:pPr lvl="1" eaLnBrk="1" hangingPunct="1"/>
            <a:r>
              <a:rPr lang="en-US" sz="1800" smtClean="0"/>
              <a:t>Can automatically change its height when an iPhone changes orientation. Maintains the same height in all orientations on iPad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590550" y="6186488"/>
            <a:ext cx="8553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From: </a:t>
            </a:r>
            <a:r>
              <a:rPr lang="en-US">
                <a:hlinkClick r:id="rId2"/>
              </a:rPr>
              <a:t>iOS UI Element Usage Guidelines</a:t>
            </a:r>
            <a:endParaRPr lang="en-US"/>
          </a:p>
          <a:p>
            <a:r>
              <a:rPr lang="en-US" sz="1000"/>
              <a:t>https://developer.apple.com/library/ios/documentation/UserExperience/Conceptual/MobileHIG/Bars.html#//apple_ref/doc/uid/TP40006556-CH12-SW1</a:t>
            </a:r>
          </a:p>
        </p:txBody>
      </p:sp>
      <p:pic>
        <p:nvPicPr>
          <p:cNvPr id="27653" name="Picture 8" descr="image: ../Art/nav_bar_iphone_2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2819400"/>
            <a:ext cx="4038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2" descr="http://i.imgur.com/JybXk81.png?1"/>
          <p:cNvPicPr>
            <a:picLocks noChangeAspect="1" noChangeArrowheads="1"/>
          </p:cNvPicPr>
          <p:nvPr/>
        </p:nvPicPr>
        <p:blipFill>
          <a:blip r:embed="rId4"/>
          <a:srcRect l="54512" t="10355" r="3955" b="4539"/>
          <a:stretch>
            <a:fillRect/>
          </a:stretch>
        </p:blipFill>
        <p:spPr bwMode="auto">
          <a:xfrm>
            <a:off x="6715125" y="2057400"/>
            <a:ext cx="2276475" cy="406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678613" y="2352675"/>
            <a:ext cx="2362200" cy="381000"/>
          </a:xfrm>
          <a:prstGeom prst="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iOS 7: Navigation Bar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66744-1C23-4EEC-9639-6B4D448C59BB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8675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6962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Selected guidelines</a:t>
            </a:r>
          </a:p>
          <a:p>
            <a:pPr eaLnBrk="1" hangingPunct="1">
              <a:lnSpc>
                <a:spcPct val="80000"/>
              </a:lnSpc>
              <a:buFont typeface="Wingdings 2" pitchFamily="18" charset="2"/>
              <a:buNone/>
            </a:pPr>
            <a:r>
              <a:rPr lang="en-US" sz="2800" dirty="0" smtClean="0"/>
              <a:t>	(Only portions of those listed by Apple)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When it adds value, use the title of the current view as the title of the navigation bar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Consider putting a segmented control in a navigation bar at the top level of an app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Avoid crowding a navigation bar with additional controls, even if it looks like there’s enough space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/>
              <a:t>Make sure text-titled buttons have enough space between them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 smtClean="0">
                <a:solidFill>
                  <a:srgbClr val="0000FF"/>
                </a:solidFill>
              </a:rPr>
              <a:t>Don’t create a </a:t>
            </a:r>
            <a:r>
              <a:rPr lang="en-US" sz="2200" dirty="0" err="1" smtClean="0">
                <a:solidFill>
                  <a:srgbClr val="0000FF"/>
                </a:solidFill>
              </a:rPr>
              <a:t>multisegment</a:t>
            </a:r>
            <a:r>
              <a:rPr lang="en-US" sz="2200" dirty="0" smtClean="0">
                <a:solidFill>
                  <a:srgbClr val="0000FF"/>
                </a:solidFill>
              </a:rPr>
              <a:t> back button</a:t>
            </a:r>
          </a:p>
          <a:p>
            <a:pPr eaLnBrk="1" hangingPunct="1">
              <a:lnSpc>
                <a:spcPct val="80000"/>
              </a:lnSpc>
              <a:buFont typeface="Wingdings 2" pitchFamily="18" charset="2"/>
              <a:buNone/>
            </a:pPr>
            <a:endParaRPr lang="en-US" sz="1000" b="1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b="1" dirty="0" smtClean="0"/>
              <a:t>Counterexample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b="1" dirty="0" smtClean="0"/>
              <a:t> </a:t>
            </a:r>
            <a:r>
              <a:rPr lang="en-US" sz="2800" dirty="0" smtClean="0"/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 smtClean="0"/>
              <a:t>Why </a:t>
            </a:r>
            <a:r>
              <a:rPr lang="en-US" sz="2800" dirty="0" smtClean="0"/>
              <a:t>is it </a:t>
            </a:r>
            <a:r>
              <a:rPr lang="en-US" sz="2800" dirty="0" smtClean="0"/>
              <a:t>bad?</a:t>
            </a:r>
          </a:p>
        </p:txBody>
      </p:sp>
      <p:pic>
        <p:nvPicPr>
          <p:cNvPr id="28676" name="Picture 2" descr="image: ../Art/ui_navbarmultisegme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0" y="5049725"/>
            <a:ext cx="2447925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3646714" y="4469493"/>
            <a:ext cx="923925" cy="7524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953001" y="4845730"/>
            <a:ext cx="2895599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Example iOS Navigation Guideline </a:t>
            </a:r>
            <a:r>
              <a:rPr lang="en-US" dirty="0" smtClean="0">
                <a:hlinkClick r:id="rId3"/>
              </a:rPr>
              <a:t>Videos</a:t>
            </a:r>
            <a:endParaRPr lang="en-S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ea typeface="新細明體" charset="-120"/>
              </a:rPr>
              <a:t>#2: Navigating </a:t>
            </a:r>
            <a:r>
              <a:rPr lang="en-US" altLang="zh-TW" dirty="0">
                <a:ea typeface="新細明體" charset="-120"/>
              </a:rPr>
              <a:t>the Interface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2296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Example from National Cancer Institute (NCI)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Developers developed 388 guidelines backed by research for designing their web-pages</a:t>
            </a:r>
            <a:endParaRPr lang="en-US" altLang="zh-TW" sz="10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dirty="0" smtClean="0"/>
              <a:t>Some guidelines established by the NCI website developers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Standardize task sequences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Ensure that embedded links are descriptive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Use unique and descriptive headings (related to the content they describe)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Use check boxes for binary choices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Develop pages that will print properly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800" dirty="0" smtClean="0"/>
              <a:t>All pages/information on the web should be printable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Use thumbnail images to preview larger images</a:t>
            </a:r>
            <a:endParaRPr lang="en-US" altLang="zh-TW" sz="10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400" dirty="0" smtClean="0"/>
              <a:t>Go to their website, http://www.nci.nih.gov/ and </a:t>
            </a:r>
            <a:r>
              <a:rPr lang="en-US" altLang="zh-TW" sz="2400" dirty="0" smtClean="0">
                <a:solidFill>
                  <a:srgbClr val="0000FF"/>
                </a:solidFill>
              </a:rPr>
              <a:t>evaluate</a:t>
            </a:r>
            <a:r>
              <a:rPr lang="en-US" altLang="zh-TW" sz="2400" dirty="0" smtClean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Pretend to be different types of User: Novice, Intermediate, Expert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Test Different Tasks: Education, Search, Research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dirty="0" smtClean="0"/>
              <a:t>Are the pages consistent?  Are the guidelines followed?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29B170-8BE6-469C-8288-B6321F593C6A}" type="slidenum">
              <a:rPr lang="en-US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ea typeface="新細明體" charset="-120"/>
              </a:rPr>
              <a:t>#3: Guidelines </a:t>
            </a:r>
            <a:r>
              <a:rPr lang="en-US" altLang="zh-TW" dirty="0">
                <a:ea typeface="新細明體" charset="-120"/>
              </a:rPr>
              <a:t>for Disabled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8458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 smtClean="0"/>
              <a:t>WWW Consortium adopted these guidelines for designing web pages for </a:t>
            </a:r>
            <a:r>
              <a:rPr lang="en-US" altLang="zh-TW" sz="2800" dirty="0" smtClean="0"/>
              <a:t>the disabled</a:t>
            </a:r>
            <a:endParaRPr lang="en-US" altLang="zh-TW" sz="1000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>
                <a:solidFill>
                  <a:srgbClr val="0000FF"/>
                </a:solidFill>
              </a:rPr>
              <a:t>Text</a:t>
            </a:r>
            <a:r>
              <a:rPr lang="en-US" altLang="zh-TW" dirty="0" smtClean="0"/>
              <a:t> equivalent for every non-text element (images, image map, animations, applets, </a:t>
            </a:r>
            <a:r>
              <a:rPr lang="en-US" altLang="zh-TW" dirty="0" err="1" smtClean="0"/>
              <a:t>ascii</a:t>
            </a:r>
            <a:r>
              <a:rPr lang="en-US" altLang="zh-TW" dirty="0" smtClean="0"/>
              <a:t> art, frames, scripts, bullets, sounds, audio, video, etc.)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Any </a:t>
            </a:r>
            <a:r>
              <a:rPr lang="en-US" altLang="zh-TW" dirty="0" smtClean="0">
                <a:solidFill>
                  <a:srgbClr val="0000FF"/>
                </a:solidFill>
              </a:rPr>
              <a:t>time-based multimedia</a:t>
            </a:r>
            <a:r>
              <a:rPr lang="en-US" altLang="zh-TW" dirty="0" smtClean="0"/>
              <a:t>, provide equivalent synchronized alternatives (captions, </a:t>
            </a:r>
            <a:r>
              <a:rPr lang="en-US" altLang="zh-TW" dirty="0" smtClean="0"/>
              <a:t>descriptions, subtitles)</a:t>
            </a:r>
            <a:endParaRPr lang="en-US" altLang="zh-TW" dirty="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All </a:t>
            </a:r>
            <a:r>
              <a:rPr lang="en-US" altLang="zh-TW" dirty="0" smtClean="0">
                <a:solidFill>
                  <a:srgbClr val="0000FF"/>
                </a:solidFill>
              </a:rPr>
              <a:t>color</a:t>
            </a:r>
            <a:r>
              <a:rPr lang="en-US" altLang="zh-TW" dirty="0" smtClean="0"/>
              <a:t> info can be captured by users without color – from context or markup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Title each frame, facilitating frame identification and navigation</a:t>
            </a:r>
            <a:endParaRPr lang="en-US" altLang="zh-TW" sz="10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 smtClean="0"/>
              <a:t>Enables screen readers or other technologies to have multiple methods to obtain the webpage info</a:t>
            </a:r>
            <a:endParaRPr lang="en-US" altLang="zh-TW" sz="10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 smtClean="0"/>
              <a:t>How does this end up helping everyone?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5344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b="1" smtClean="0"/>
              <a:t>Consistency of data display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Terminology, abbrev., formats, colors, grammar, capitalization should be consistent!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b="1" smtClean="0"/>
              <a:t>Efficient information assimilation by the user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Familiar format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Related to tasks at hand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e.g. spacing, formatting, labels, units/measurements, numbers of decimal points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b="1" smtClean="0"/>
              <a:t>Minimal memory load on the user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Minimal carry information over from on screen to another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Require fewer actions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mtClean="0"/>
              <a:t>TAB key to move to next entry field vs. having to use the mouse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Labels and common formats should be provided for novice (Ex. SSN/phone #)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75C6A4-8579-40A7-925C-79B685EF655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ea typeface="新細明體" charset="-120"/>
              </a:rPr>
              <a:t>#3: </a:t>
            </a:r>
            <a:r>
              <a:rPr lang="en-US" dirty="0" smtClean="0"/>
              <a:t>Display organization guidelines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05800" cy="4800600"/>
          </a:xfrm>
        </p:spPr>
        <p:txBody>
          <a:bodyPr/>
          <a:lstStyle/>
          <a:p>
            <a:pPr eaLnBrk="1" hangingPunct="1"/>
            <a:r>
              <a:rPr lang="en-US" altLang="zh-TW" sz="2400" b="1" dirty="0" smtClean="0"/>
              <a:t>Compatibility of data display with data entry</a:t>
            </a:r>
          </a:p>
          <a:p>
            <a:pPr lvl="1" eaLnBrk="1" hangingPunct="1"/>
            <a:r>
              <a:rPr lang="en-US" altLang="zh-TW" dirty="0" smtClean="0"/>
              <a:t>Entering data should look similar to the eventual viewing of the data</a:t>
            </a:r>
            <a:endParaRPr lang="en-US" altLang="zh-TW" sz="900" dirty="0" smtClean="0"/>
          </a:p>
          <a:p>
            <a:pPr eaLnBrk="1" hangingPunct="1"/>
            <a:r>
              <a:rPr lang="en-US" altLang="zh-TW" sz="2400" b="1" dirty="0" smtClean="0"/>
              <a:t>Flexibility for user control of data display</a:t>
            </a:r>
          </a:p>
          <a:p>
            <a:pPr lvl="1" eaLnBrk="1" hangingPunct="1"/>
            <a:r>
              <a:rPr lang="en-US" altLang="zh-TW" dirty="0" smtClean="0"/>
              <a:t>User control for information display (e.g., sorting, ordering of columns and rows)</a:t>
            </a:r>
            <a:endParaRPr lang="en-US" altLang="zh-TW" sz="900" dirty="0" smtClean="0"/>
          </a:p>
          <a:p>
            <a:pPr eaLnBrk="1" hangingPunct="1"/>
            <a:endParaRPr lang="en-US" altLang="zh-TW" sz="2400" dirty="0" smtClean="0"/>
          </a:p>
          <a:p>
            <a:pPr eaLnBrk="1" hangingPunct="1"/>
            <a:endParaRPr lang="en-US" altLang="zh-TW" sz="2400" dirty="0"/>
          </a:p>
          <a:p>
            <a:pPr eaLnBrk="1" hangingPunct="1"/>
            <a:endParaRPr lang="en-US" altLang="zh-TW" sz="2400" dirty="0" smtClean="0"/>
          </a:p>
          <a:p>
            <a:pPr eaLnBrk="1" hangingPunct="1"/>
            <a:endParaRPr lang="en-US" altLang="zh-TW" sz="2400" dirty="0" smtClean="0"/>
          </a:p>
          <a:p>
            <a:pPr eaLnBrk="1" hangingPunct="1"/>
            <a:r>
              <a:rPr lang="en-US" altLang="zh-TW" sz="2400" dirty="0" smtClean="0"/>
              <a:t>Only </a:t>
            </a:r>
            <a:r>
              <a:rPr lang="en-US" altLang="zh-TW" sz="2400" dirty="0" smtClean="0"/>
              <a:t>a starting point</a:t>
            </a:r>
          </a:p>
          <a:p>
            <a:pPr lvl="1" eaLnBrk="1" hangingPunct="1"/>
            <a:r>
              <a:rPr lang="en-US" altLang="zh-TW" dirty="0" smtClean="0"/>
              <a:t>Has many special cases</a:t>
            </a:r>
          </a:p>
          <a:p>
            <a:pPr lvl="1" eaLnBrk="1" hangingPunct="1"/>
            <a:r>
              <a:rPr lang="en-US" altLang="zh-TW" dirty="0" smtClean="0"/>
              <a:t>Application specific, hardware independent (e.g., ATMs)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73D057-9A99-431A-B81C-F4364DB7A369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Display organization </a:t>
            </a:r>
            <a:r>
              <a:rPr lang="en-US" dirty="0" smtClean="0"/>
              <a:t>guidelines (cont.)</a:t>
            </a:r>
            <a:endParaRPr lang="en-US" dirty="0"/>
          </a:p>
        </p:txBody>
      </p:sp>
      <p:pic>
        <p:nvPicPr>
          <p:cNvPr id="9218" name="Picture 2" descr="https://publib.boulder.ibm.com/bpcsamp/businessspace/CustomizeYourTasklist/images/A3_BS_TasksList_Sort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81"/>
          <a:stretch/>
        </p:blipFill>
        <p:spPr bwMode="auto">
          <a:xfrm>
            <a:off x="466725" y="3200400"/>
            <a:ext cx="8372475" cy="15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mtClean="0">
                <a:ea typeface="新細明體" charset="-120"/>
              </a:rPr>
              <a:t>#4: Displays </a:t>
            </a:r>
            <a:r>
              <a:rPr lang="en-US" altLang="zh-TW" dirty="0" smtClean="0">
                <a:ea typeface="新細明體" charset="-120"/>
              </a:rPr>
              <a:t>vs. User’s </a:t>
            </a:r>
            <a:r>
              <a:rPr lang="en-US" altLang="zh-TW" dirty="0">
                <a:ea typeface="新細明體" charset="-120"/>
              </a:rPr>
              <a:t>attention</a:t>
            </a:r>
            <a:r>
              <a:rPr lang="en-US" altLang="zh-TW" dirty="0" smtClean="0">
                <a:ea typeface="新細明體" charset="-120"/>
              </a:rPr>
              <a:t>!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143000"/>
            <a:ext cx="51054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User sees lots of data in front of them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Urgent, exceptional, and time-dependent conditions need to be brought forward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Ex. games and damage (visual, audio)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solidFill>
                  <a:srgbClr val="0000FF"/>
                </a:solidFill>
              </a:rPr>
              <a:t>Intensity</a:t>
            </a:r>
            <a:r>
              <a:rPr lang="en-US" altLang="zh-TW" sz="2400" smtClean="0"/>
              <a:t> – two levels only, limited use of high intensity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solidFill>
                  <a:srgbClr val="0000FF"/>
                </a:solidFill>
              </a:rPr>
              <a:t>Marking</a:t>
            </a:r>
            <a:r>
              <a:rPr lang="en-US" altLang="zh-TW" sz="2400" smtClean="0"/>
              <a:t> – underlines, enclose it in a box, arrows, asterisk, bullet, dash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solidFill>
                  <a:srgbClr val="0000FF"/>
                </a:solidFill>
              </a:rPr>
              <a:t>Size</a:t>
            </a:r>
            <a:r>
              <a:rPr lang="en-US" altLang="zh-TW" sz="2400" smtClean="0"/>
              <a:t> – Up to 4 sizes, with larger sizes attracting more attention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>
                <a:solidFill>
                  <a:srgbClr val="0000FF"/>
                </a:solidFill>
              </a:rPr>
              <a:t>Fonts</a:t>
            </a:r>
            <a:r>
              <a:rPr lang="en-US" altLang="zh-TW" sz="2400" smtClean="0"/>
              <a:t> – three fonts</a:t>
            </a:r>
          </a:p>
        </p:txBody>
      </p:sp>
      <p:pic>
        <p:nvPicPr>
          <p:cNvPr id="3379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1219200"/>
            <a:ext cx="3419475" cy="22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3657600"/>
            <a:ext cx="3725863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TW" altLang="en-US">
                <a:ea typeface="新細明體" charset="-120"/>
              </a:rPr>
              <a:t>“</a:t>
            </a:r>
            <a:r>
              <a:rPr lang="en-US" altLang="zh-TW" sz="3600">
                <a:ea typeface="新細明體" charset="-120"/>
              </a:rPr>
              <a:t>Guidelines, Principles, and Theories”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Reading - Textbook</a:t>
            </a:r>
          </a:p>
          <a:p>
            <a:pPr lvl="1" eaLnBrk="1" hangingPunct="1"/>
            <a:r>
              <a:rPr lang="en-US" altLang="zh-TW" smtClean="0"/>
              <a:t>Chapter 2.1, 2.2, 2.3, 2.4.2</a:t>
            </a:r>
          </a:p>
          <a:p>
            <a:pPr lvl="1" eaLnBrk="1" hangingPunct="1"/>
            <a:r>
              <a:rPr lang="en-US" altLang="zh-TW" smtClean="0"/>
              <a:t>If you are still interested, self-learn other parts in 2.4</a:t>
            </a:r>
          </a:p>
          <a:p>
            <a:pPr eaLnBrk="1" hangingPunct="1"/>
            <a:r>
              <a:rPr lang="en-US" altLang="zh-TW" smtClean="0"/>
              <a:t>Goal:</a:t>
            </a:r>
          </a:p>
          <a:p>
            <a:pPr lvl="1" eaLnBrk="1" hangingPunct="1"/>
            <a:r>
              <a:rPr lang="en-US" altLang="zh-TW" smtClean="0"/>
              <a:t>Introduce you to the study and practice of HCI</a:t>
            </a:r>
          </a:p>
          <a:p>
            <a:pPr lvl="1" eaLnBrk="1" hangingPunct="1"/>
            <a:r>
              <a:rPr lang="en-US" altLang="zh-TW" smtClean="0"/>
              <a:t>Overview </a:t>
            </a:r>
          </a:p>
          <a:p>
            <a:pPr lvl="2" eaLnBrk="1" hangingPunct="1"/>
            <a:r>
              <a:rPr lang="en-US" altLang="zh-TW" smtClean="0"/>
              <a:t>Guidelines – narrowly focused rules</a:t>
            </a:r>
          </a:p>
          <a:p>
            <a:pPr lvl="2" eaLnBrk="1" hangingPunct="1"/>
            <a:r>
              <a:rPr lang="en-US" altLang="zh-TW" smtClean="0"/>
              <a:t>Principles – widely applicable and enduring</a:t>
            </a:r>
          </a:p>
          <a:p>
            <a:pPr lvl="2" eaLnBrk="1" hangingPunct="1"/>
            <a:r>
              <a:rPr lang="en-US" altLang="zh-TW" smtClean="0"/>
              <a:t>Theories – tested, proven, broadly useful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CB4F059-E9A9-452E-8BFE-E1BACB474F3E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ea typeface="新細明體" charset="-120"/>
              </a:rPr>
              <a:t>Displays vs. User’s attention</a:t>
            </a:r>
            <a:r>
              <a:rPr lang="en-US" altLang="zh-TW" dirty="0" smtClean="0">
                <a:ea typeface="新細明體" charset="-120"/>
              </a:rPr>
              <a:t>! (cont.)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8080375" cy="5029200"/>
          </a:xfrm>
        </p:spPr>
        <p:txBody>
          <a:bodyPr>
            <a:normAutofit/>
          </a:bodyPr>
          <a:lstStyle/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Inverse</a:t>
            </a:r>
            <a:r>
              <a:rPr lang="en-US" altLang="zh-TW" sz="2400" dirty="0"/>
              <a:t> video – inverse </a:t>
            </a:r>
            <a:r>
              <a:rPr lang="en-US" altLang="zh-TW" sz="2400" dirty="0" smtClean="0"/>
              <a:t>coloring</a:t>
            </a:r>
            <a:endParaRPr lang="en-US" altLang="zh-TW" sz="1050" dirty="0"/>
          </a:p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Blinking</a:t>
            </a:r>
            <a:r>
              <a:rPr lang="en-US" altLang="zh-TW" sz="2400" dirty="0"/>
              <a:t> Colors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000" dirty="0"/>
              <a:t>Should blink at 2-4 blinks per second (Hz),  Color – </a:t>
            </a:r>
            <a:r>
              <a:rPr lang="en-US" altLang="zh-TW" sz="2000" i="1" dirty="0"/>
              <a:t>no more than 4 on a </a:t>
            </a:r>
            <a:r>
              <a:rPr lang="en-US" altLang="zh-TW" sz="2000" i="1" dirty="0" smtClean="0"/>
              <a:t>screen</a:t>
            </a:r>
            <a:endParaRPr lang="en-US" altLang="zh-TW" sz="1000" dirty="0"/>
          </a:p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/>
              <a:t>Audio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000" dirty="0"/>
              <a:t>soft tones – positive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000" dirty="0"/>
              <a:t>harsh – emergency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000" dirty="0"/>
              <a:t>multiple levels are difficult to distinguish, do we like human voices</a:t>
            </a:r>
            <a:r>
              <a:rPr lang="en-US" altLang="zh-TW" sz="2000" dirty="0" smtClean="0"/>
              <a:t>?</a:t>
            </a:r>
            <a:endParaRPr lang="en-US" altLang="zh-TW" sz="1000" dirty="0"/>
          </a:p>
          <a:p>
            <a:pPr marL="274320" indent="-274320" eaLnBrk="1" fontAlgn="auto" hangingPunct="1">
              <a:lnSpc>
                <a:spcPct val="90000"/>
              </a:lnSpc>
              <a:spcBef>
                <a:spcPts val="58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/>
              <a:t>Danger in overusing the above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000" dirty="0"/>
              <a:t>Animation should provide needed information (e.g. progress indicator)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000" dirty="0"/>
              <a:t>Similarly highlighted items imply relationships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000" dirty="0"/>
              <a:t>Novices need simple, logically </a:t>
            </a:r>
            <a:r>
              <a:rPr lang="en-US" altLang="zh-TW" sz="2000" dirty="0" smtClean="0"/>
              <a:t>organized, </a:t>
            </a:r>
            <a:r>
              <a:rPr lang="en-US" altLang="zh-TW" sz="2000" dirty="0"/>
              <a:t>well labeled displays</a:t>
            </a:r>
          </a:p>
          <a:p>
            <a:pPr marL="548640" lvl="1" eaLnBrk="1" fontAlgn="auto" hangingPunct="1">
              <a:lnSpc>
                <a:spcPct val="90000"/>
              </a:lnSpc>
              <a:spcBef>
                <a:spcPts val="37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000" dirty="0"/>
              <a:t>Experts want shorter labels, more flexibility, subtle highlight of changed values</a:t>
            </a:r>
            <a:endParaRPr lang="en-US" altLang="zh-TW" sz="800" dirty="0"/>
          </a:p>
        </p:txBody>
      </p:sp>
      <p:pic>
        <p:nvPicPr>
          <p:cNvPr id="6146" name="Picture 2" descr="http://www.evansalazar.com/ohmpie/imageEncode/evanInv_spec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859420"/>
            <a:ext cx="170133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296.photobucket.com/albums/mm184/air_head69/Lights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86000"/>
            <a:ext cx="1038507" cy="7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i.imgur.com/zyAsz4v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267200"/>
            <a:ext cx="4417781" cy="248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Example of a Bad Webpage</a:t>
            </a:r>
          </a:p>
        </p:txBody>
      </p:sp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1600200" y="5802313"/>
            <a:ext cx="65500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Compare with the current version: </a:t>
            </a:r>
            <a:r>
              <a:rPr lang="en-US" dirty="0">
                <a:hlinkClick r:id="rId2"/>
              </a:rPr>
              <a:t>http://www.notrag.org.uk/</a:t>
            </a:r>
            <a:endParaRPr lang="en-US" dirty="0"/>
          </a:p>
          <a:p>
            <a:r>
              <a:rPr lang="en-US" sz="1200" dirty="0"/>
              <a:t>(still available in early 2014, but just before our class, it is not accessible -&gt; check web archive)</a:t>
            </a:r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1600200" y="6324600"/>
            <a:ext cx="4425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From: </a:t>
            </a:r>
            <a:r>
              <a:rPr lang="en-US">
                <a:hlinkClick r:id="rId3"/>
              </a:rPr>
              <a:t>http://www.webpagesthatsuck.com</a:t>
            </a:r>
            <a:r>
              <a:rPr lang="en-US"/>
              <a:t> </a:t>
            </a:r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066800"/>
            <a:ext cx="73914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Line 6"/>
          <p:cNvSpPr>
            <a:spLocks noChangeShapeType="1"/>
          </p:cNvSpPr>
          <p:nvPr/>
        </p:nvSpPr>
        <p:spPr bwMode="auto">
          <a:xfrm flipV="1">
            <a:off x="762000" y="4495800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228600" y="5562600"/>
            <a:ext cx="1073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This part</a:t>
            </a:r>
            <a:br>
              <a:rPr lang="en-US"/>
            </a:br>
            <a:r>
              <a:rPr lang="en-US"/>
              <a:t>blinks.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37552B-FDE5-4BD2-B4B7-704BA0128A2A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 case study: good vs. bad attention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DC786EF-CBE0-4785-8B5F-EE1862E7432D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36867" name="Content Placeholder 4">
            <a:hlinkClick r:id="rId2" action="ppaction://hlinkfile"/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28600" y="1769533"/>
            <a:ext cx="2341563" cy="3121025"/>
          </a:xfrm>
        </p:spPr>
      </p:pic>
      <p:pic>
        <p:nvPicPr>
          <p:cNvPr id="36868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6694" y="1752600"/>
            <a:ext cx="6333958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mtClean="0">
                <a:ea typeface="新細明體" charset="-120"/>
              </a:rPr>
              <a:t>#5: Data </a:t>
            </a:r>
            <a:r>
              <a:rPr lang="en-US" altLang="zh-TW" dirty="0" smtClean="0">
                <a:ea typeface="新細明體" charset="-120"/>
              </a:rPr>
              <a:t>Entry guidelines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378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143000"/>
            <a:ext cx="83058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Data entry can occupy a substantial portion of user’s time and be the source of frustrating and potentially dangerous errors</a:t>
            </a:r>
            <a:endParaRPr lang="en-US" altLang="zh-TW" sz="8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>
                <a:solidFill>
                  <a:srgbClr val="0000FF"/>
                </a:solidFill>
              </a:rPr>
              <a:t>Consistency of data-entry transactions </a:t>
            </a:r>
            <a:r>
              <a:rPr lang="en-US" altLang="zh-TW" sz="2400" smtClean="0"/>
              <a:t>– similar sequence of actions, delimiters, abbrev.</a:t>
            </a:r>
            <a:endParaRPr lang="en-US" altLang="zh-TW" sz="8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>
                <a:solidFill>
                  <a:srgbClr val="0000FF"/>
                </a:solidFill>
              </a:rPr>
              <a:t>Minimal input actions by user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fewer actions = greater productivity and less error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E.g., single key-stroke vs. mouse selection, vs. typing is typically better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E.g., Command line vs. GUI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Too much hand movement is not good.  Ex. Experts prefer to type 6-8 characters instead of moving a mouse, joystick, etc.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Avoid redundant data entry (waste of time, perceived effort, increased error).  System should aid but allow overriding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029200"/>
            <a:ext cx="2743200" cy="169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ea typeface="新細明體" charset="-120"/>
              </a:rPr>
              <a:t>Data Entry </a:t>
            </a:r>
            <a:r>
              <a:rPr lang="en-US" altLang="zh-TW" dirty="0" smtClean="0">
                <a:ea typeface="新細明體" charset="-120"/>
              </a:rPr>
              <a:t>guidelines (cont.)</a:t>
            </a:r>
            <a:endParaRPr lang="en-US" altLang="zh-TW" dirty="0">
              <a:ea typeface="新細明體" charset="-120"/>
            </a:endParaRP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3820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dirty="0" smtClean="0">
                <a:solidFill>
                  <a:srgbClr val="0000FF"/>
                </a:solidFill>
              </a:rPr>
              <a:t>Minimal memory load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Don’t use codes, complex syntactic strings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 smtClean="0"/>
              <a:t>E.g., Don’t user codes for a country on a web form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Provide “selection” from a list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 smtClean="0"/>
              <a:t>don’t need to memorize choices</a:t>
            </a:r>
            <a:endParaRPr lang="en-US" altLang="zh-TW" sz="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 smtClean="0">
                <a:solidFill>
                  <a:srgbClr val="0000FF"/>
                </a:solidFill>
              </a:rPr>
              <a:t>Compatibility of data entry with data display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dirty="0" smtClean="0"/>
              <a:t>should </a:t>
            </a:r>
            <a:r>
              <a:rPr lang="en-US" altLang="zh-TW" dirty="0" smtClean="0"/>
              <a:t>match </a:t>
            </a:r>
            <a:r>
              <a:rPr lang="en-US" altLang="zh-TW" dirty="0" smtClean="0"/>
              <a:t>display capability</a:t>
            </a:r>
            <a:endParaRPr lang="en-US" altLang="zh-TW" sz="9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dirty="0" smtClean="0">
                <a:solidFill>
                  <a:srgbClr val="0000FF"/>
                </a:solidFill>
              </a:rPr>
              <a:t>Flexibility for user control </a:t>
            </a:r>
            <a:r>
              <a:rPr lang="en-US" altLang="zh-TW" sz="2800" dirty="0" smtClean="0"/>
              <a:t>– </a:t>
            </a:r>
            <a:r>
              <a:rPr lang="en-US" altLang="zh-TW" sz="2400" dirty="0" smtClean="0"/>
              <a:t>Experienced vs. novice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 smtClean="0"/>
              <a:t>Experienced may want “hot-keys”, novice doesn’t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 smtClean="0"/>
              <a:t>All you Ctrl-F file people are happy!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dirty="0" smtClean="0"/>
              <a:t>Should be used cautiously, since it goes against consistency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20" y="1143000"/>
            <a:ext cx="286358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ea typeface="新細明體" charset="-120"/>
              </a:rPr>
              <a:t>A case study: booking flights</a:t>
            </a:r>
            <a:endParaRPr lang="en-US" altLang="zh-TW" dirty="0">
              <a:ea typeface="新細明體" charset="-120"/>
            </a:endParaRPr>
          </a:p>
        </p:txBody>
      </p:sp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1219200"/>
            <a:ext cx="4191000" cy="423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439690" y="5791200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han.yu@ntu.edu.sg</a:t>
            </a:r>
            <a:endParaRPr lang="en-SG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itchFamily="34" charset="-128"/>
              </a:rPr>
              <a:t>Principles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2313" y="2547938"/>
            <a:ext cx="7772400" cy="3700462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ja-JP" smtClean="0">
                <a:solidFill>
                  <a:schemeClr val="tx1"/>
                </a:solidFill>
                <a:ea typeface="MS PGothic" pitchFamily="34" charset="-128"/>
              </a:rPr>
              <a:t>More fundamental, widely applicable, and enduring than guidelines</a:t>
            </a:r>
            <a:endParaRPr lang="en-US" altLang="ja-JP" sz="1100" smtClean="0">
              <a:solidFill>
                <a:schemeClr val="tx1"/>
              </a:solidFill>
              <a:ea typeface="MS PGothic" pitchFamily="34" charset="-128"/>
            </a:endParaRPr>
          </a:p>
          <a:p>
            <a:pPr marL="457200" indent="-457200"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ja-JP" smtClean="0">
                <a:solidFill>
                  <a:schemeClr val="tx1"/>
                </a:solidFill>
                <a:ea typeface="MS PGothic" pitchFamily="34" charset="-128"/>
              </a:rPr>
              <a:t>Fundamental principles for all UI</a:t>
            </a:r>
          </a:p>
          <a:p>
            <a:pPr marL="661988" lvl="1" indent="-342900"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ja-JP" sz="2000" smtClean="0">
                <a:solidFill>
                  <a:schemeClr val="tx1"/>
                </a:solidFill>
                <a:ea typeface="MS PGothic" pitchFamily="34" charset="-128"/>
              </a:rPr>
              <a:t>Determine user’s skill levels / </a:t>
            </a:r>
            <a:r>
              <a:rPr lang="en-US" altLang="ja-JP" sz="2000" b="1" smtClean="0">
                <a:solidFill>
                  <a:schemeClr val="tx1"/>
                </a:solidFill>
                <a:ea typeface="MS PGothic" pitchFamily="34" charset="-128"/>
              </a:rPr>
              <a:t>Spiral design strategy</a:t>
            </a:r>
          </a:p>
          <a:p>
            <a:pPr marL="661988" lvl="1" indent="-342900"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ja-JP" sz="2000" smtClean="0">
                <a:solidFill>
                  <a:schemeClr val="tx1"/>
                </a:solidFill>
                <a:ea typeface="MS PGothic" pitchFamily="34" charset="-128"/>
              </a:rPr>
              <a:t>Identify the tasks of the application</a:t>
            </a:r>
            <a:endParaRPr lang="en-US" altLang="ja-JP" sz="1100" smtClean="0">
              <a:solidFill>
                <a:schemeClr val="tx1"/>
              </a:solidFill>
              <a:ea typeface="MS PGothic" pitchFamily="34" charset="-128"/>
            </a:endParaRPr>
          </a:p>
          <a:p>
            <a:pPr marL="457200" indent="-457200"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ja-JP" smtClean="0">
                <a:solidFill>
                  <a:schemeClr val="tx1"/>
                </a:solidFill>
                <a:ea typeface="MS PGothic" pitchFamily="34" charset="-128"/>
              </a:rPr>
              <a:t>Five primary interaction styles</a:t>
            </a:r>
            <a:endParaRPr lang="en-US" altLang="ja-JP" sz="1100" smtClean="0">
              <a:solidFill>
                <a:schemeClr val="tx1"/>
              </a:solidFill>
              <a:ea typeface="MS PGothic" pitchFamily="34" charset="-128"/>
            </a:endParaRPr>
          </a:p>
          <a:p>
            <a:pPr marL="457200" indent="-457200"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ja-JP" smtClean="0">
                <a:solidFill>
                  <a:schemeClr val="tx1"/>
                </a:solidFill>
                <a:ea typeface="MS PGothic" pitchFamily="34" charset="-128"/>
              </a:rPr>
              <a:t>Eight golden rules of interface design</a:t>
            </a:r>
            <a:endParaRPr lang="en-US" altLang="ja-JP" sz="1100" smtClean="0">
              <a:solidFill>
                <a:schemeClr val="tx1"/>
              </a:solidFill>
              <a:ea typeface="MS PGothic" pitchFamily="34" charset="-128"/>
            </a:endParaRPr>
          </a:p>
          <a:p>
            <a:pPr marL="457200" indent="-457200" eaLnBrk="1" hangingPunct="1">
              <a:lnSpc>
                <a:spcPct val="90000"/>
              </a:lnSpc>
              <a:buFont typeface="Arial" charset="0"/>
              <a:buChar char="•"/>
            </a:pPr>
            <a:r>
              <a:rPr lang="en-US" altLang="ja-JP" smtClean="0">
                <a:solidFill>
                  <a:schemeClr val="tx1"/>
                </a:solidFill>
                <a:ea typeface="MS PGothic" pitchFamily="34" charset="-128"/>
              </a:rPr>
              <a:t>Prevention of errors</a:t>
            </a:r>
            <a:endParaRPr lang="en-US" altLang="ja-JP" sz="1100" smtClean="0">
              <a:solidFill>
                <a:schemeClr val="tx1"/>
              </a:solidFill>
              <a:ea typeface="MS PGothic" pitchFamily="34" charset="-128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1EF15A-9F93-4478-9430-562C5D6DA19F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ja-JP">
                <a:ea typeface="ＭＳ Ｐゴシック" pitchFamily="34" charset="-128"/>
              </a:rPr>
              <a:t>Determine user’s skill levels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077200" cy="48768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ja-JP" altLang="en-US" sz="2800" b="1" smtClean="0">
                <a:ea typeface="MS PGothic" pitchFamily="34" charset="-128"/>
              </a:rPr>
              <a:t>“</a:t>
            </a:r>
            <a:r>
              <a:rPr lang="en-US" altLang="ja-JP" sz="2800" b="1" smtClean="0">
                <a:ea typeface="MS PGothic" pitchFamily="34" charset="-128"/>
              </a:rPr>
              <a:t>Know thy user” Hansen (1971)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ja-JP" smtClean="0">
                <a:ea typeface="MS PGothic" pitchFamily="34" charset="-128"/>
              </a:rPr>
              <a:t>First principle in Hansen’s classic list of user-engineering principles.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ja-JP" smtClean="0">
                <a:ea typeface="MS PGothic" pitchFamily="34" charset="-128"/>
              </a:rPr>
              <a:t>Simple idea, but a difficult and unfortunately often undervalued goal.</a:t>
            </a:r>
            <a:endParaRPr lang="en-US" altLang="ja-JP" sz="900" smtClean="0">
              <a:ea typeface="MS PGothic" pitchFamily="34" charset="-128"/>
            </a:endParaRP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ja-JP" sz="2800" smtClean="0">
                <a:ea typeface="MS PGothic" pitchFamily="34" charset="-128"/>
              </a:rPr>
              <a:t>Start with population profile: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ja-JP" smtClean="0">
                <a:ea typeface="MS PGothic" pitchFamily="34" charset="-128"/>
              </a:rPr>
              <a:t>Age, gender, physical and cognitive abilities, education, cultural or ethnic background, training, motivation, goals and personality</a:t>
            </a:r>
            <a:endParaRPr lang="en-US" altLang="ja-JP" sz="900" smtClean="0">
              <a:ea typeface="MS PGothic" pitchFamily="34" charset="-128"/>
            </a:endParaRPr>
          </a:p>
          <a:p>
            <a:pPr marL="609600" indent="-609600" eaLnBrk="1" hangingPunct="1">
              <a:lnSpc>
                <a:spcPct val="90000"/>
              </a:lnSpc>
            </a:pPr>
            <a:r>
              <a:rPr lang="en-US" altLang="ja-JP" sz="2800" smtClean="0">
                <a:ea typeface="MS PGothic" pitchFamily="34" charset="-128"/>
              </a:rPr>
              <a:t>Design goals based on skill level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ja-JP" smtClean="0">
                <a:solidFill>
                  <a:srgbClr val="0000FF"/>
                </a:solidFill>
                <a:ea typeface="MS PGothic" pitchFamily="34" charset="-128"/>
              </a:rPr>
              <a:t>Novice</a:t>
            </a:r>
            <a:r>
              <a:rPr lang="en-US" altLang="ja-JP" smtClean="0">
                <a:ea typeface="MS PGothic" pitchFamily="34" charset="-128"/>
              </a:rPr>
              <a:t> or first-time users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ja-JP" smtClean="0">
                <a:ea typeface="MS PGothic" pitchFamily="34" charset="-128"/>
              </a:rPr>
              <a:t>Knowledgeable </a:t>
            </a:r>
            <a:r>
              <a:rPr lang="en-US" altLang="ja-JP" smtClean="0">
                <a:solidFill>
                  <a:srgbClr val="0000FF"/>
                </a:solidFill>
                <a:ea typeface="MS PGothic" pitchFamily="34" charset="-128"/>
              </a:rPr>
              <a:t>intermittent</a:t>
            </a:r>
            <a:r>
              <a:rPr lang="en-US" altLang="ja-JP" smtClean="0">
                <a:ea typeface="MS PGothic" pitchFamily="34" charset="-128"/>
              </a:rPr>
              <a:t> users</a:t>
            </a:r>
          </a:p>
          <a:p>
            <a:pPr marL="990600" lvl="1" indent="-533400" eaLnBrk="1" hangingPunct="1">
              <a:lnSpc>
                <a:spcPct val="90000"/>
              </a:lnSpc>
            </a:pPr>
            <a:r>
              <a:rPr lang="en-US" altLang="ja-JP" smtClean="0">
                <a:solidFill>
                  <a:srgbClr val="0000FF"/>
                </a:solidFill>
                <a:ea typeface="MS PGothic" pitchFamily="34" charset="-128"/>
              </a:rPr>
              <a:t>Expert</a:t>
            </a:r>
            <a:r>
              <a:rPr lang="en-US" altLang="ja-JP" smtClean="0">
                <a:ea typeface="MS PGothic" pitchFamily="34" charset="-128"/>
              </a:rPr>
              <a:t> frequent users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39134B5-3621-4B9E-BE38-3A7E6A720CDE}" type="slidenum">
              <a:rPr lang="en-US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066800"/>
            <a:ext cx="79248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What would you need to consider for: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Grand-parents sending first email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Airport check-in kiosks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Inexperience with interface (e.g., first time professionals)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Anxiety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Solutions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>
                <a:solidFill>
                  <a:srgbClr val="0000FF"/>
                </a:solidFill>
              </a:rPr>
              <a:t>Restrict</a:t>
            </a:r>
            <a:r>
              <a:rPr lang="en-US" altLang="zh-TW" sz="2000" smtClean="0"/>
              <a:t> vocabulary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>
                <a:solidFill>
                  <a:srgbClr val="0000FF"/>
                </a:solidFill>
              </a:rPr>
              <a:t>Providing help</a:t>
            </a:r>
            <a:r>
              <a:rPr lang="en-US" altLang="zh-TW" sz="2000" smtClean="0"/>
              <a:t>: Instructions, dialog boxes, know who to turn to for help, multiple languages, consistent terms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>
                <a:solidFill>
                  <a:srgbClr val="0000FF"/>
                </a:solidFill>
              </a:rPr>
              <a:t>Small</a:t>
            </a:r>
            <a:r>
              <a:rPr lang="en-US" altLang="zh-TW" sz="2000" smtClean="0"/>
              <a:t> number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>
                <a:solidFill>
                  <a:srgbClr val="0000FF"/>
                </a:solidFill>
              </a:rPr>
              <a:t>Feedback</a:t>
            </a:r>
            <a:endParaRPr lang="en-US" altLang="zh-TW" sz="2000" smtClean="0"/>
          </a:p>
          <a:p>
            <a:pPr lvl="2" eaLnBrk="1" hangingPunct="1">
              <a:lnSpc>
                <a:spcPct val="90000"/>
              </a:lnSpc>
            </a:pPr>
            <a:r>
              <a:rPr lang="en-US" altLang="zh-TW" sz="1600" smtClean="0"/>
              <a:t>Good Error messages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>
                <a:solidFill>
                  <a:srgbClr val="0000FF"/>
                </a:solidFill>
              </a:rPr>
              <a:t>Documents</a:t>
            </a:r>
            <a:r>
              <a:rPr lang="en-US" altLang="zh-TW" sz="2000" smtClean="0"/>
              <a:t>: Video demonstrations, online tutorials, good manuals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ea typeface="新細明體" charset="-120"/>
              </a:rPr>
              <a:t>Novice/First-Time Users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E.g., Frequent travelers, managers and code/word processors. 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These users understand task concepts, and interface basics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May have difficulty retaining the structure of menus, or the location of features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Solutions: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solidFill>
                  <a:srgbClr val="0000FF"/>
                </a:solidFill>
              </a:rPr>
              <a:t>Consistent</a:t>
            </a:r>
            <a:r>
              <a:rPr lang="en-US" altLang="zh-TW" smtClean="0"/>
              <a:t> sequences of actions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Meaningful </a:t>
            </a:r>
            <a:r>
              <a:rPr lang="en-US" altLang="zh-TW" smtClean="0">
                <a:solidFill>
                  <a:srgbClr val="0000FF"/>
                </a:solidFill>
              </a:rPr>
              <a:t>feedback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solidFill>
                  <a:srgbClr val="0000FF"/>
                </a:solidFill>
              </a:rPr>
              <a:t>Guides</a:t>
            </a:r>
            <a:r>
              <a:rPr lang="en-US" altLang="zh-TW" smtClean="0"/>
              <a:t> to frequent patterns of usage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solidFill>
                  <a:srgbClr val="0000FF"/>
                </a:solidFill>
              </a:rPr>
              <a:t>Protection</a:t>
            </a:r>
            <a:r>
              <a:rPr lang="en-US" altLang="zh-TW" smtClean="0"/>
              <a:t> from danger (encourage exploration), e.g., undo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Context dependent </a:t>
            </a:r>
            <a:r>
              <a:rPr lang="en-US" altLang="zh-TW" smtClean="0">
                <a:solidFill>
                  <a:srgbClr val="0000FF"/>
                </a:solidFill>
              </a:rPr>
              <a:t>help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F2DEB9-718F-43E6-A805-E53FFF23B17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ea typeface="新細明體" charset="-120"/>
              </a:rPr>
              <a:t>Knowledge-able Intermittent Users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Introduction</a:t>
            </a:r>
          </a:p>
        </p:txBody>
      </p:sp>
      <p:sp>
        <p:nvSpPr>
          <p:cNvPr id="18434" name="AutoShape 5"/>
          <p:cNvSpPr>
            <a:spLocks noChangeArrowheads="1"/>
          </p:cNvSpPr>
          <p:nvPr/>
        </p:nvSpPr>
        <p:spPr bwMode="auto">
          <a:xfrm>
            <a:off x="152400" y="1752600"/>
            <a:ext cx="4267200" cy="3657600"/>
          </a:xfrm>
          <a:prstGeom prst="triangle">
            <a:avLst>
              <a:gd name="adj" fmla="val 50000"/>
            </a:avLst>
          </a:prstGeom>
          <a:solidFill>
            <a:srgbClr val="EF8B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 eaLnBrk="0" hangingPunct="0"/>
            <a:r>
              <a:rPr lang="en-US" altLang="zh-TW" sz="4000">
                <a:latin typeface="Tahoma" pitchFamily="34" charset="0"/>
              </a:rPr>
              <a:t>Guidelines</a:t>
            </a:r>
            <a:endParaRPr lang="en-US" altLang="zh-TW">
              <a:latin typeface="Tahoma" pitchFamily="34" charset="0"/>
            </a:endParaRPr>
          </a:p>
        </p:txBody>
      </p:sp>
      <p:sp>
        <p:nvSpPr>
          <p:cNvPr id="18435" name="AutoShape 6"/>
          <p:cNvSpPr>
            <a:spLocks noChangeArrowheads="1"/>
          </p:cNvSpPr>
          <p:nvPr/>
        </p:nvSpPr>
        <p:spPr bwMode="auto">
          <a:xfrm>
            <a:off x="942975" y="1752600"/>
            <a:ext cx="2686050" cy="2298700"/>
          </a:xfrm>
          <a:prstGeom prst="triangle">
            <a:avLst>
              <a:gd name="adj" fmla="val 50000"/>
            </a:avLst>
          </a:prstGeom>
          <a:solidFill>
            <a:srgbClr val="EF8B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altLang="zh-TW">
              <a:latin typeface="Tahoma" pitchFamily="34" charset="0"/>
            </a:endParaRPr>
          </a:p>
          <a:p>
            <a:pPr algn="ctr" eaLnBrk="0" hangingPunct="0"/>
            <a:endParaRPr lang="en-US" altLang="zh-TW">
              <a:latin typeface="Tahoma" pitchFamily="34" charset="0"/>
            </a:endParaRPr>
          </a:p>
          <a:p>
            <a:pPr algn="ctr" eaLnBrk="0" hangingPunct="0"/>
            <a:r>
              <a:rPr lang="en-US" altLang="zh-TW" sz="2400">
                <a:latin typeface="Tahoma" pitchFamily="34" charset="0"/>
              </a:rPr>
              <a:t>Principles</a:t>
            </a:r>
            <a:endParaRPr lang="en-US" altLang="zh-TW">
              <a:latin typeface="Tahoma" pitchFamily="34" charset="0"/>
            </a:endParaRPr>
          </a:p>
        </p:txBody>
      </p:sp>
      <p:sp>
        <p:nvSpPr>
          <p:cNvPr id="18436" name="AutoShape 7"/>
          <p:cNvSpPr>
            <a:spLocks noChangeArrowheads="1"/>
          </p:cNvSpPr>
          <p:nvPr/>
        </p:nvSpPr>
        <p:spPr bwMode="auto">
          <a:xfrm>
            <a:off x="1574800" y="1758950"/>
            <a:ext cx="1422400" cy="1212850"/>
          </a:xfrm>
          <a:prstGeom prst="triangle">
            <a:avLst>
              <a:gd name="adj" fmla="val 50000"/>
            </a:avLst>
          </a:prstGeom>
          <a:solidFill>
            <a:srgbClr val="EF8B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altLang="zh-TW">
              <a:latin typeface="Tahoma" pitchFamily="34" charset="0"/>
            </a:endParaRPr>
          </a:p>
          <a:p>
            <a:pPr algn="ctr" eaLnBrk="0" hangingPunct="0"/>
            <a:r>
              <a:rPr lang="en-US" altLang="zh-TW">
                <a:latin typeface="Tahoma" pitchFamily="34" charset="0"/>
              </a:rPr>
              <a:t>Theories</a:t>
            </a:r>
          </a:p>
        </p:txBody>
      </p:sp>
      <p:sp>
        <p:nvSpPr>
          <p:cNvPr id="18437" name="Text Box 9"/>
          <p:cNvSpPr txBox="1">
            <a:spLocks noChangeArrowheads="1"/>
          </p:cNvSpPr>
          <p:nvPr/>
        </p:nvSpPr>
        <p:spPr bwMode="auto">
          <a:xfrm>
            <a:off x="3717925" y="3236913"/>
            <a:ext cx="247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/>
            <a:r>
              <a:rPr lang="zh-TW" altLang="en-US"/>
              <a:t> </a:t>
            </a:r>
          </a:p>
          <a:p>
            <a:endParaRPr lang="zh-TW" altLang="en-US"/>
          </a:p>
        </p:txBody>
      </p:sp>
      <p:sp>
        <p:nvSpPr>
          <p:cNvPr id="18438" name="Rectangle 10"/>
          <p:cNvSpPr>
            <a:spLocks noChangeArrowheads="1"/>
          </p:cNvSpPr>
          <p:nvPr/>
        </p:nvSpPr>
        <p:spPr bwMode="auto">
          <a:xfrm>
            <a:off x="4108450" y="4332288"/>
            <a:ext cx="450215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>
            <a:spAutoFit/>
          </a:bodyPr>
          <a:lstStyle/>
          <a:p>
            <a:pPr lvl="1"/>
            <a:r>
              <a:rPr lang="en-US" altLang="zh-TW" sz="1600">
                <a:solidFill>
                  <a:srgbClr val="0000FF"/>
                </a:solidFill>
              </a:rPr>
              <a:t>Design-level</a:t>
            </a:r>
            <a:r>
              <a:rPr lang="en-US" altLang="zh-TW" sz="1600"/>
              <a:t> practices and rules that make for good and consistent design (some based on theory).  </a:t>
            </a:r>
          </a:p>
          <a:p>
            <a:pPr lvl="1"/>
            <a:r>
              <a:rPr lang="en-US" altLang="zh-TW" sz="1600"/>
              <a:t>Examples: Apples guidelines on for UIs</a:t>
            </a:r>
          </a:p>
        </p:txBody>
      </p:sp>
      <p:sp>
        <p:nvSpPr>
          <p:cNvPr id="18439" name="Rectangle 11"/>
          <p:cNvSpPr>
            <a:spLocks noChangeArrowheads="1"/>
          </p:cNvSpPr>
          <p:nvPr/>
        </p:nvSpPr>
        <p:spPr bwMode="auto">
          <a:xfrm>
            <a:off x="3276600" y="3036888"/>
            <a:ext cx="53340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altLang="zh-TW" sz="1600">
                <a:solidFill>
                  <a:srgbClr val="0000FF"/>
                </a:solidFill>
              </a:rPr>
              <a:t>Middle-level</a:t>
            </a:r>
            <a:r>
              <a:rPr lang="en-US" altLang="zh-TW" sz="1600"/>
              <a:t> practices that can be applied to different guidelines, analyzing and comparing design alternative.</a:t>
            </a:r>
          </a:p>
          <a:p>
            <a:pPr lvl="1"/>
            <a:r>
              <a:rPr lang="en-US" altLang="zh-TW" sz="1600"/>
              <a:t>User classification, “8 golden rules of UI design”, etc.</a:t>
            </a:r>
          </a:p>
        </p:txBody>
      </p:sp>
      <p:sp>
        <p:nvSpPr>
          <p:cNvPr id="18440" name="Rectangle 12"/>
          <p:cNvSpPr>
            <a:spLocks noChangeArrowheads="1"/>
          </p:cNvSpPr>
          <p:nvPr/>
        </p:nvSpPr>
        <p:spPr bwMode="auto">
          <a:xfrm>
            <a:off x="2590800" y="1817688"/>
            <a:ext cx="62484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altLang="zh-TW" sz="1600">
                <a:solidFill>
                  <a:srgbClr val="0000FF"/>
                </a:solidFill>
              </a:rPr>
              <a:t>High-level</a:t>
            </a:r>
            <a:r>
              <a:rPr lang="en-US" altLang="zh-TW" sz="1600"/>
              <a:t> theories that describes objects and actions with consistent terminology to support communication &amp; teaching.  Can be used to </a:t>
            </a:r>
            <a:r>
              <a:rPr lang="en-US" altLang="zh-TW" sz="1600" b="1" i="1"/>
              <a:t>predict</a:t>
            </a:r>
            <a:r>
              <a:rPr lang="en-US" altLang="zh-TW" sz="1600"/>
              <a:t> performance, errors, understanding, satisfaction of user.</a:t>
            </a: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D5B027-C189-4503-B72B-98BE077D4EB4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077200" cy="71596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ea typeface="新細明體" charset="-120"/>
              </a:rPr>
              <a:t>Expert/Frequent Users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001000" cy="4800600"/>
          </a:xfrm>
        </p:spPr>
        <p:txBody>
          <a:bodyPr/>
          <a:lstStyle/>
          <a:p>
            <a:pPr eaLnBrk="1" hangingPunct="1"/>
            <a:r>
              <a:rPr lang="en-US" altLang="zh-TW" smtClean="0"/>
              <a:t>Thoroughly familiar with task and interface</a:t>
            </a:r>
            <a:endParaRPr lang="en-US" altLang="zh-TW" sz="1000" smtClean="0"/>
          </a:p>
          <a:p>
            <a:pPr eaLnBrk="1" hangingPunct="1"/>
            <a:r>
              <a:rPr lang="en-US" altLang="zh-TW" smtClean="0"/>
              <a:t>Goal is efficiency (high speed, low error)</a:t>
            </a:r>
            <a:endParaRPr lang="en-US" altLang="zh-TW" sz="1000" smtClean="0"/>
          </a:p>
          <a:p>
            <a:pPr eaLnBrk="1" hangingPunct="1"/>
            <a:r>
              <a:rPr lang="en-US" altLang="zh-TW" smtClean="0"/>
              <a:t>Solutions:</a:t>
            </a:r>
          </a:p>
          <a:p>
            <a:pPr lvl="1" eaLnBrk="1" hangingPunct="1"/>
            <a:r>
              <a:rPr lang="en-US" altLang="zh-TW" smtClean="0">
                <a:solidFill>
                  <a:srgbClr val="0000FF"/>
                </a:solidFill>
              </a:rPr>
              <a:t>Rapid</a:t>
            </a:r>
            <a:r>
              <a:rPr lang="en-US" altLang="zh-TW" smtClean="0"/>
              <a:t> response time</a:t>
            </a:r>
          </a:p>
          <a:p>
            <a:pPr lvl="1" eaLnBrk="1" hangingPunct="1"/>
            <a:r>
              <a:rPr lang="en-US" altLang="zh-TW" smtClean="0">
                <a:solidFill>
                  <a:srgbClr val="0000FF"/>
                </a:solidFill>
              </a:rPr>
              <a:t>Brief</a:t>
            </a:r>
            <a:r>
              <a:rPr lang="en-US" altLang="zh-TW" smtClean="0"/>
              <a:t> feedback</a:t>
            </a:r>
          </a:p>
          <a:p>
            <a:pPr lvl="1" eaLnBrk="1" hangingPunct="1"/>
            <a:r>
              <a:rPr lang="en-US" altLang="zh-TW" smtClean="0">
                <a:solidFill>
                  <a:srgbClr val="0000FF"/>
                </a:solidFill>
              </a:rPr>
              <a:t>Shortcuts</a:t>
            </a:r>
          </a:p>
          <a:p>
            <a:pPr lvl="1" eaLnBrk="1" hangingPunct="1"/>
            <a:r>
              <a:rPr lang="en-US" altLang="zh-TW" smtClean="0"/>
              <a:t>Macros, abbreviations and other </a:t>
            </a:r>
            <a:r>
              <a:rPr lang="en-US" altLang="zh-TW" smtClean="0">
                <a:solidFill>
                  <a:srgbClr val="0000FF"/>
                </a:solidFill>
              </a:rPr>
              <a:t>accelerator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3115642-8623-4477-898B-25A56D737F5E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066800"/>
            <a:ext cx="51054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You might be designing for more than one of these classes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Approach is typically a </a:t>
            </a:r>
            <a:r>
              <a:rPr lang="en-US" altLang="zh-TW" sz="2400" i="1" smtClean="0">
                <a:solidFill>
                  <a:srgbClr val="0000FF"/>
                </a:solidFill>
              </a:rPr>
              <a:t>multi-layer</a:t>
            </a:r>
            <a:r>
              <a:rPr lang="en-US" altLang="zh-TW" sz="2400" smtClean="0">
                <a:solidFill>
                  <a:srgbClr val="0000FF"/>
                </a:solidFill>
              </a:rPr>
              <a:t> </a:t>
            </a:r>
            <a:r>
              <a:rPr lang="en-US" altLang="zh-TW" sz="2400" smtClean="0"/>
              <a:t>(a.k.a. </a:t>
            </a:r>
            <a:r>
              <a:rPr lang="en-US" altLang="zh-TW" sz="2400" i="1" smtClean="0"/>
              <a:t>level-structured</a:t>
            </a:r>
            <a:r>
              <a:rPr lang="en-US" altLang="zh-TW" sz="2400" smtClean="0"/>
              <a:t> or </a:t>
            </a:r>
            <a:r>
              <a:rPr lang="en-US" altLang="zh-TW" sz="2400" i="1" smtClean="0">
                <a:solidFill>
                  <a:srgbClr val="0000FF"/>
                </a:solidFill>
              </a:rPr>
              <a:t>spiral</a:t>
            </a:r>
            <a:r>
              <a:rPr lang="en-US" altLang="zh-TW" sz="240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Novices use a subset of commands, actions, and objects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Can move up when they feel comfortable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Ex. Cellphones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Novices: phone calls easy to make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Experts: store #s, web, game,</a:t>
            </a:r>
          </a:p>
          <a:p>
            <a:pPr lvl="1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TW" sz="2000" smtClean="0"/>
              <a:t>	address book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400" smtClean="0"/>
              <a:t>Also involves manuals, help screens, errors messages, tutorials, feedback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200" smtClean="0"/>
              <a:t>Different for multi-layer users</a:t>
            </a:r>
          </a:p>
        </p:txBody>
      </p:sp>
      <p:pic>
        <p:nvPicPr>
          <p:cNvPr id="4608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133975" y="2336800"/>
            <a:ext cx="3813175" cy="3049588"/>
          </a:xfrm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077200" cy="71596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rgbClr val="0000FF"/>
                </a:solidFill>
                <a:ea typeface="新細明體" charset="-120"/>
              </a:rPr>
              <a:t>Multi-layer strategy</a:t>
            </a:r>
            <a:endParaRPr lang="en-US" altLang="zh-TW" dirty="0">
              <a:solidFill>
                <a:srgbClr val="0000FF"/>
              </a:solidFill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686800" cy="609600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A case study: </a:t>
            </a:r>
            <a:r>
              <a:rPr lang="en-US" altLang="zh-TW" sz="3400" smtClean="0">
                <a:ea typeface="新細明體" pitchFamily="18" charset="-120"/>
              </a:rPr>
              <a:t>Google search &amp; options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05800" cy="533400"/>
          </a:xfrm>
        </p:spPr>
        <p:txBody>
          <a:bodyPr/>
          <a:lstStyle/>
          <a:p>
            <a:pPr eaLnBrk="1" hangingPunct="1"/>
            <a:r>
              <a:rPr lang="en-US" altLang="zh-TW" sz="2400" smtClean="0"/>
              <a:t>Expand control to accommodate different users</a:t>
            </a:r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071688"/>
            <a:ext cx="358140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Line 5"/>
          <p:cNvSpPr>
            <a:spLocks noChangeShapeType="1"/>
          </p:cNvSpPr>
          <p:nvPr/>
        </p:nvSpPr>
        <p:spPr bwMode="auto">
          <a:xfrm>
            <a:off x="3581400" y="321468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1219200" y="5241925"/>
            <a:ext cx="170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Easy control</a:t>
            </a:r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5638800" y="5241925"/>
            <a:ext cx="2174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Advance control</a:t>
            </a:r>
          </a:p>
        </p:txBody>
      </p:sp>
      <p:pic>
        <p:nvPicPr>
          <p:cNvPr id="4711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1995488"/>
            <a:ext cx="4572000" cy="303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DB6537-595F-49DC-B332-E1C1A96137C2}" type="slidenum">
              <a:rPr lang="en-US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ja-JP">
                <a:ea typeface="ＭＳ Ｐゴシック" pitchFamily="34" charset="-128"/>
              </a:rPr>
              <a:t>Identify the tasks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86868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ja-JP" sz="2800" smtClean="0">
                <a:ea typeface="MS PGothic" pitchFamily="34" charset="-128"/>
              </a:rPr>
              <a:t>After carefully drawing the user profile, the                     developers must identify the tasks to be carried out. </a:t>
            </a:r>
          </a:p>
          <a:p>
            <a:pPr marL="800100" lvl="1" indent="-342900" eaLnBrk="1" hangingPunct="1">
              <a:lnSpc>
                <a:spcPct val="90000"/>
              </a:lnSpc>
            </a:pPr>
            <a:r>
              <a:rPr lang="en-US" altLang="ja-JP" smtClean="0">
                <a:ea typeface="MS PGothic" pitchFamily="34" charset="-128"/>
              </a:rPr>
              <a:t>Every designer would agree that the set of tasks                                    must be determined before design can proceed,                               but too often the task analysis is done informally                                or implicitly.</a:t>
            </a:r>
            <a:endParaRPr lang="en-US" altLang="ja-JP" sz="900" smtClean="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sz="2800" smtClean="0">
                <a:ea typeface="MS PGothic" pitchFamily="34" charset="-128"/>
              </a:rPr>
              <a:t>Task Analysis usually involve long hours                               observing and interviewing users</a:t>
            </a:r>
            <a:endParaRPr lang="en-US" altLang="ja-JP" sz="900" smtClean="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sz="2800" smtClean="0">
                <a:ea typeface="MS PGothic" pitchFamily="34" charset="-128"/>
              </a:rPr>
              <a:t>Decomposition of high level tasks</a:t>
            </a:r>
            <a:endParaRPr lang="en-US" altLang="ja-JP" sz="900" smtClean="0">
              <a:ea typeface="MS PGothic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ja-JP" sz="2800" smtClean="0">
                <a:ea typeface="MS PGothic" pitchFamily="34" charset="-128"/>
              </a:rPr>
              <a:t>Relative task frequencies</a:t>
            </a:r>
            <a:r>
              <a:rPr lang="en-US" altLang="ja-JP" sz="3200" smtClean="0">
                <a:ea typeface="MS PGothic" pitchFamily="34" charset="-128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4335463" cy="71596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Identify the Tasks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82296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400" smtClean="0"/>
              <a:t>How?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Brainstorm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>
                <a:solidFill>
                  <a:srgbClr val="0000FF"/>
                </a:solidFill>
              </a:rPr>
              <a:t>Observe and interview users (esp. newer versions)</a:t>
            </a:r>
            <a:endParaRPr lang="en-US" altLang="zh-TW" sz="80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400" smtClean="0"/>
              <a:t>Example: </a:t>
            </a:r>
            <a:r>
              <a:rPr lang="en-US" altLang="zh-TW" sz="2400" i="1" smtClean="0"/>
              <a:t>Palm Pilot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Limited functionality = universal usability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Successful because of ruthlessly limiting functionality (calendar, to-do list, contacts and notes) to guarantee simplicity</a:t>
            </a:r>
            <a:endParaRPr lang="en-US" altLang="zh-TW" sz="100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400" smtClean="0"/>
              <a:t>“Atomicity” of tasks is important to consider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Too small = too many steps (inefficient, frustrating)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Too many = need special cases, inflexible, frustrating</a:t>
            </a:r>
            <a:endParaRPr lang="en-US" altLang="zh-TW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400" smtClean="0"/>
              <a:t>Task frequency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High frequency = simple, quick, even if it slows other tasks down</a:t>
            </a:r>
            <a:endParaRPr lang="en-US" altLang="zh-TW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400" smtClean="0"/>
              <a:t>Task vs. Job Frequency Matrix (see next slide)</a:t>
            </a:r>
            <a:endParaRPr lang="en-US" altLang="zh-TW" sz="100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400" smtClean="0"/>
              <a:t>Task analysis and task objects and objects defined</a:t>
            </a:r>
          </a:p>
        </p:txBody>
      </p:sp>
      <p:pic>
        <p:nvPicPr>
          <p:cNvPr id="4915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3800" y="685800"/>
            <a:ext cx="12827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639762"/>
          </a:xfrm>
        </p:spPr>
        <p:txBody>
          <a:bodyPr/>
          <a:lstStyle/>
          <a:p>
            <a:pPr eaLnBrk="1" hangingPunct="1"/>
            <a:r>
              <a:rPr lang="en-US" altLang="zh-TW" sz="3200" smtClean="0">
                <a:ea typeface="新細明體" pitchFamily="18" charset="-120"/>
              </a:rPr>
              <a:t>A case study: Hospital information system</a:t>
            </a:r>
          </a:p>
        </p:txBody>
      </p:sp>
      <p:pic>
        <p:nvPicPr>
          <p:cNvPr id="5017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667000"/>
            <a:ext cx="7239000" cy="38528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sp>
        <p:nvSpPr>
          <p:cNvPr id="5017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458200" cy="1752600"/>
          </a:xfrm>
        </p:spPr>
        <p:txBody>
          <a:bodyPr/>
          <a:lstStyle/>
          <a:p>
            <a:pPr eaLnBrk="1" hangingPunct="1"/>
            <a:r>
              <a:rPr lang="en-US" altLang="zh-TW" sz="2400" smtClean="0">
                <a:solidFill>
                  <a:srgbClr val="0000FF"/>
                </a:solidFill>
              </a:rPr>
              <a:t>User-needs assessment</a:t>
            </a:r>
            <a:r>
              <a:rPr lang="en-US" altLang="zh-TW" sz="2400" smtClean="0"/>
              <a:t> clarifies what tasks are essential for the design and which ones could be left out to preserve system simplicity and ease of learning</a:t>
            </a:r>
          </a:p>
          <a:p>
            <a:pPr eaLnBrk="1" hangingPunct="1"/>
            <a:r>
              <a:rPr lang="en-US" altLang="zh-TW" sz="2400" smtClean="0"/>
              <a:t>Should be </a:t>
            </a:r>
            <a:r>
              <a:rPr lang="en-US" altLang="zh-TW" sz="2400" smtClean="0">
                <a:solidFill>
                  <a:srgbClr val="0000FF"/>
                </a:solidFill>
              </a:rPr>
              <a:t>starting point for any good UI designer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52400" y="6210300"/>
            <a:ext cx="457200" cy="457200"/>
          </a:xfrm>
        </p:spPr>
        <p:txBody>
          <a:bodyPr/>
          <a:lstStyle/>
          <a:p>
            <a:pPr>
              <a:defRPr/>
            </a:pPr>
            <a:fld id="{0810DFD1-39A9-432B-95F0-7D2B7E92420B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>
                <a:ea typeface="新細明體" charset="-120"/>
              </a:rPr>
              <a:t>Choose Interaction Style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3810000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en-US" altLang="zh-TW" smtClean="0"/>
              <a:t>Five main types of interaction style</a:t>
            </a:r>
            <a:endParaRPr lang="en-US" altLang="zh-TW" sz="1000" smtClean="0"/>
          </a:p>
          <a:p>
            <a:pPr marL="609600" indent="-609600" eaLnBrk="1" hangingPunct="1">
              <a:buFontTx/>
              <a:buAutoNum type="arabicPeriod"/>
            </a:pPr>
            <a:r>
              <a:rPr lang="en-US" altLang="zh-TW" sz="2800" smtClean="0"/>
              <a:t>Direct Manipulation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zh-TW" sz="2800" smtClean="0"/>
              <a:t>Menu Selection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zh-TW" sz="2800" smtClean="0"/>
              <a:t>Form-fill in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zh-TW" sz="2800" smtClean="0"/>
              <a:t>Command Language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zh-TW" sz="2800" smtClean="0"/>
              <a:t>Natural Language</a:t>
            </a:r>
          </a:p>
          <a:p>
            <a:pPr marL="609600" indent="-609600" eaLnBrk="1" hangingPunct="1"/>
            <a:endParaRPr lang="zh-TW" altLang="en-US" smtClean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799FF49-723A-4A50-A77B-6136A8949E72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6700"/>
            <a:ext cx="8382000" cy="685800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1. Direct manipulation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5029200" cy="48768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zh-TW" smtClean="0"/>
              <a:t>Manipulate </a:t>
            </a:r>
            <a:r>
              <a:rPr lang="en-US" altLang="zh-TW" smtClean="0">
                <a:solidFill>
                  <a:srgbClr val="0000FF"/>
                </a:solidFill>
              </a:rPr>
              <a:t>visual</a:t>
            </a:r>
            <a:r>
              <a:rPr lang="en-US" altLang="zh-TW" smtClean="0"/>
              <a:t> representations, e.g. Desktop metaphor, CAD, games</a:t>
            </a:r>
            <a:endParaRPr lang="en-US" altLang="zh-TW" sz="9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smtClean="0">
                <a:solidFill>
                  <a:srgbClr val="0000FF"/>
                </a:solidFill>
              </a:rPr>
              <a:t>Appealing to novices</a:t>
            </a:r>
            <a:r>
              <a:rPr lang="en-US" altLang="zh-TW" smtClean="0"/>
              <a:t> and easy to remember for intermittent users.</a:t>
            </a:r>
            <a:endParaRPr lang="en-US" altLang="zh-TW" sz="900" smtClean="0"/>
          </a:p>
          <a:p>
            <a:pPr lvl="1" eaLnBrk="1" hangingPunct="1">
              <a:spcBef>
                <a:spcPts val="400"/>
              </a:spcBef>
            </a:pPr>
            <a:r>
              <a:rPr lang="en-US" altLang="zh-TW" b="1" smtClean="0">
                <a:solidFill>
                  <a:srgbClr val="0000FF"/>
                </a:solidFill>
              </a:rPr>
              <a:t>Pros</a:t>
            </a:r>
            <a:r>
              <a:rPr lang="en-US" altLang="zh-TW" b="1" smtClean="0"/>
              <a:t>:</a:t>
            </a:r>
            <a:r>
              <a:rPr lang="en-US" altLang="zh-TW" smtClean="0"/>
              <a:t> fast, feedback, easy to understand and retain (ex. icons on your desktop), exploration encouraged, good for novices, and can be good for other classes, visual data</a:t>
            </a:r>
            <a:endParaRPr lang="en-US" altLang="zh-TW" sz="9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b="1" smtClean="0">
                <a:solidFill>
                  <a:srgbClr val="0000FF"/>
                </a:solidFill>
              </a:rPr>
              <a:t>Cons</a:t>
            </a:r>
            <a:r>
              <a:rPr lang="en-US" altLang="zh-TW" b="1" smtClean="0"/>
              <a:t>:</a:t>
            </a:r>
            <a:r>
              <a:rPr lang="en-US" altLang="zh-TW" smtClean="0"/>
              <a:t> hard to program, interaction devices are harder to design or modify</a:t>
            </a:r>
          </a:p>
        </p:txBody>
      </p:sp>
      <p:pic>
        <p:nvPicPr>
          <p:cNvPr id="52227" name="Picture 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/>
          <a:srcRect/>
          <a:stretch>
            <a:fillRect/>
          </a:stretch>
        </p:blipFill>
        <p:spPr>
          <a:xfrm>
            <a:off x="5791200" y="1676400"/>
            <a:ext cx="1779588" cy="1579563"/>
          </a:xfrm>
        </p:spPr>
      </p:pic>
      <p:pic>
        <p:nvPicPr>
          <p:cNvPr id="52228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3756025"/>
            <a:ext cx="1905000" cy="165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66700"/>
            <a:ext cx="8458200" cy="685800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2. (Menu) Selection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066800"/>
            <a:ext cx="7315200" cy="3429000"/>
          </a:xfrm>
        </p:spPr>
        <p:txBody>
          <a:bodyPr/>
          <a:lstStyle/>
          <a:p>
            <a:pPr eaLnBrk="1" hangingPunct="1"/>
            <a:endParaRPr lang="en-US" altLang="zh-TW" sz="1000" smtClean="0"/>
          </a:p>
          <a:p>
            <a:pPr lvl="1" eaLnBrk="1" hangingPunct="1"/>
            <a:r>
              <a:rPr lang="en-US" altLang="zh-TW" smtClean="0"/>
              <a:t>User reads a list of items, and selects one</a:t>
            </a:r>
            <a:endParaRPr lang="en-US" altLang="zh-TW" sz="1000" smtClean="0"/>
          </a:p>
          <a:p>
            <a:pPr lvl="1" eaLnBrk="1" hangingPunct="1"/>
            <a:r>
              <a:rPr lang="en-US" altLang="zh-TW" smtClean="0">
                <a:solidFill>
                  <a:srgbClr val="0000FF"/>
                </a:solidFill>
              </a:rPr>
              <a:t>Appropriate for novice and intermittent users</a:t>
            </a:r>
            <a:r>
              <a:rPr lang="en-US" altLang="zh-TW" smtClean="0"/>
              <a:t> and can be appealing to frequent users if the display and selection mechanisms are rapid.</a:t>
            </a:r>
            <a:endParaRPr lang="en-US" altLang="zh-TW" sz="1000" smtClean="0"/>
          </a:p>
          <a:p>
            <a:pPr lvl="1" eaLnBrk="1" hangingPunct="1"/>
            <a:r>
              <a:rPr lang="en-US" altLang="zh-TW" b="1" smtClean="0">
                <a:solidFill>
                  <a:srgbClr val="0000FF"/>
                </a:solidFill>
              </a:rPr>
              <a:t>Pros</a:t>
            </a:r>
            <a:r>
              <a:rPr lang="en-US" altLang="zh-TW" b="1" smtClean="0"/>
              <a:t>: </a:t>
            </a:r>
            <a:r>
              <a:rPr lang="en-US" altLang="zh-TW" smtClean="0"/>
              <a:t>no memorization, few actions, clear structure, tools for validity and consistency exist</a:t>
            </a:r>
            <a:endParaRPr lang="en-US" altLang="zh-TW" sz="1000" smtClean="0"/>
          </a:p>
          <a:p>
            <a:pPr lvl="1" eaLnBrk="1" hangingPunct="1"/>
            <a:r>
              <a:rPr lang="en-US" altLang="zh-TW" b="1" smtClean="0">
                <a:solidFill>
                  <a:srgbClr val="0000FF"/>
                </a:solidFill>
              </a:rPr>
              <a:t>Cons</a:t>
            </a:r>
            <a:r>
              <a:rPr lang="en-US" altLang="zh-TW" b="1" smtClean="0"/>
              <a:t>: </a:t>
            </a:r>
            <a:r>
              <a:rPr lang="en-US" altLang="zh-TW" smtClean="0"/>
              <a:t>Make actions understandable not easy, careful task analysis</a:t>
            </a:r>
          </a:p>
        </p:txBody>
      </p:sp>
      <p:pic>
        <p:nvPicPr>
          <p:cNvPr id="53251" name="Picture 4" descr="Screen shot.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057400" y="4419600"/>
            <a:ext cx="5029200" cy="18049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077200" cy="715963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3. Form fill-in</a:t>
            </a: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49530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endParaRPr lang="en-US" altLang="zh-TW" sz="9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Data entry into fields</a:t>
            </a:r>
            <a:endParaRPr lang="en-US" altLang="zh-TW" sz="900" smtClean="0"/>
          </a:p>
          <a:p>
            <a:pPr lvl="1" eaLnBrk="1" hangingPunct="1">
              <a:spcBef>
                <a:spcPts val="400"/>
              </a:spcBef>
            </a:pPr>
            <a:r>
              <a:rPr lang="en-US" altLang="zh-TW" smtClean="0"/>
              <a:t>Most appropriate for knowledgeable </a:t>
            </a:r>
            <a:r>
              <a:rPr lang="en-US" altLang="zh-TW" smtClean="0">
                <a:solidFill>
                  <a:srgbClr val="0000FF"/>
                </a:solidFill>
              </a:rPr>
              <a:t>intermittent users</a:t>
            </a:r>
            <a:r>
              <a:rPr lang="en-US" altLang="zh-TW" smtClean="0"/>
              <a:t> or frequent users.</a:t>
            </a:r>
            <a:endParaRPr lang="en-US" altLang="zh-TW" sz="9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b="1" smtClean="0">
                <a:solidFill>
                  <a:srgbClr val="0000FF"/>
                </a:solidFill>
              </a:rPr>
              <a:t>Pros</a:t>
            </a:r>
            <a:r>
              <a:rPr lang="en-US" altLang="zh-TW" b="1" smtClean="0"/>
              <a:t>: </a:t>
            </a:r>
            <a:r>
              <a:rPr lang="en-US" altLang="zh-TW" smtClean="0"/>
              <a:t>rapid, for more advanced users, tools available for forms</a:t>
            </a:r>
            <a:endParaRPr lang="en-US" altLang="zh-TW" sz="9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b="1" smtClean="0">
                <a:solidFill>
                  <a:srgbClr val="0000FF"/>
                </a:solidFill>
              </a:rPr>
              <a:t>Cons</a:t>
            </a:r>
            <a:r>
              <a:rPr lang="en-US" altLang="zh-TW" b="1" smtClean="0"/>
              <a:t>: </a:t>
            </a:r>
            <a:r>
              <a:rPr lang="en-US" altLang="zh-TW" smtClean="0"/>
              <a:t>must understand labels and request format, be able to respond to errors, training required</a:t>
            </a:r>
          </a:p>
        </p:txBody>
      </p:sp>
      <p:pic>
        <p:nvPicPr>
          <p:cNvPr id="54275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562600" y="1143000"/>
            <a:ext cx="3227388" cy="480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255588"/>
            <a:ext cx="8686800" cy="639762"/>
          </a:xfrm>
        </p:spPr>
        <p:txBody>
          <a:bodyPr/>
          <a:lstStyle/>
          <a:p>
            <a:pPr eaLnBrk="1" hangingPunct="1"/>
            <a:r>
              <a:rPr lang="en-US" sz="3200" smtClean="0"/>
              <a:t>Why guidelines, principles and theories?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46FB30-2D79-403F-8E56-5516E6B873B9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9459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4800600"/>
          </a:xfrm>
        </p:spPr>
        <p:txBody>
          <a:bodyPr/>
          <a:lstStyle/>
          <a:p>
            <a:pPr eaLnBrk="1" hangingPunct="1"/>
            <a:r>
              <a:rPr lang="en-US" altLang="zh-TW" b="1" dirty="0" smtClean="0"/>
              <a:t>Why have guidelines, principles, and theories?</a:t>
            </a:r>
          </a:p>
          <a:p>
            <a:pPr lvl="1" eaLnBrk="1" hangingPunct="1"/>
            <a:r>
              <a:rPr lang="en-US" altLang="zh-TW" dirty="0" smtClean="0"/>
              <a:t>Help keep our UI </a:t>
            </a:r>
            <a:r>
              <a:rPr lang="en-US" altLang="zh-TW" dirty="0" smtClean="0"/>
              <a:t>designs be </a:t>
            </a:r>
            <a:r>
              <a:rPr lang="en-US" altLang="zh-TW" dirty="0" smtClean="0"/>
              <a:t>focused and consistent. </a:t>
            </a:r>
          </a:p>
          <a:p>
            <a:pPr lvl="1" eaLnBrk="1" hangingPunct="1"/>
            <a:r>
              <a:rPr lang="en-US" altLang="zh-TW" dirty="0" smtClean="0"/>
              <a:t>Help avoid and remedy mistakes (e.g., cluttered display, tedious procedures, inadequate functionalities, etc.)</a:t>
            </a:r>
          </a:p>
          <a:p>
            <a:pPr lvl="1" eaLnBrk="1" hangingPunct="1"/>
            <a:r>
              <a:rPr lang="en-US" altLang="zh-TW" dirty="0" smtClean="0"/>
              <a:t>Provide theories and high-level </a:t>
            </a:r>
            <a:r>
              <a:rPr lang="en-US" altLang="zh-TW" dirty="0" smtClean="0"/>
              <a:t>descriptions </a:t>
            </a:r>
            <a:r>
              <a:rPr lang="en-US" altLang="zh-TW" dirty="0" smtClean="0"/>
              <a:t>of interaction and design</a:t>
            </a:r>
          </a:p>
          <a:p>
            <a:pPr eaLnBrk="1" hangingPunct="1"/>
            <a:r>
              <a:rPr lang="en-US" dirty="0" smtClean="0"/>
              <a:t>The role of </a:t>
            </a:r>
            <a:r>
              <a:rPr lang="en-US" i="1" dirty="0" smtClean="0"/>
              <a:t>theory</a:t>
            </a:r>
            <a:r>
              <a:rPr lang="en-US" dirty="0" smtClean="0"/>
              <a:t> in this course</a:t>
            </a:r>
          </a:p>
          <a:p>
            <a:pPr lvl="1" eaLnBrk="1" hangingPunct="1"/>
            <a:r>
              <a:rPr lang="en-US" dirty="0" smtClean="0"/>
              <a:t>We will </a:t>
            </a:r>
            <a:r>
              <a:rPr lang="en-US" i="1" dirty="0" smtClean="0"/>
              <a:t>not </a:t>
            </a:r>
            <a:r>
              <a:rPr lang="en-US" dirty="0" smtClean="0"/>
              <a:t>spend a lot of time on any specific theory</a:t>
            </a:r>
          </a:p>
          <a:p>
            <a:pPr lvl="1" eaLnBrk="1" hangingPunct="1"/>
            <a:r>
              <a:rPr lang="en-US" dirty="0" smtClean="0"/>
              <a:t>However, it is important to understand the role of theory, and its relationship between guidelines and principles</a:t>
            </a:r>
          </a:p>
          <a:p>
            <a:pPr lvl="2" eaLnBrk="1" hangingPunct="1"/>
            <a:r>
              <a:rPr lang="en-US" dirty="0" smtClean="0"/>
              <a:t>We will only carefully study one example of the theories – the </a:t>
            </a:r>
            <a:r>
              <a:rPr lang="en-US" i="1" dirty="0" smtClean="0"/>
              <a:t>stage of 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077200" cy="715963"/>
          </a:xfrm>
        </p:spPr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4. Command language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8305800" cy="3048000"/>
          </a:xfrm>
        </p:spPr>
        <p:txBody>
          <a:bodyPr/>
          <a:lstStyle/>
          <a:p>
            <a:pPr eaLnBrk="1" hangingPunct="1"/>
            <a:endParaRPr lang="en-US" altLang="zh-TW" sz="900" b="1" smtClean="0"/>
          </a:p>
          <a:p>
            <a:pPr lvl="1" eaLnBrk="1" hangingPunct="1"/>
            <a:r>
              <a:rPr lang="en-US" altLang="zh-TW" smtClean="0"/>
              <a:t>Suitable for </a:t>
            </a:r>
            <a:r>
              <a:rPr lang="en-US" altLang="zh-TW" smtClean="0">
                <a:solidFill>
                  <a:srgbClr val="0000FF"/>
                </a:solidFill>
              </a:rPr>
              <a:t>expert frequent users</a:t>
            </a:r>
            <a:r>
              <a:rPr lang="en-US" altLang="zh-TW" smtClean="0"/>
              <a:t> who derive great satisfaction from mastering a complex set of semantics and syntax.</a:t>
            </a:r>
            <a:endParaRPr lang="en-US" altLang="zh-TW" sz="900" smtClean="0"/>
          </a:p>
          <a:p>
            <a:pPr lvl="1" eaLnBrk="1" hangingPunct="1"/>
            <a:r>
              <a:rPr lang="en-US" altLang="zh-TW" b="1" smtClean="0">
                <a:solidFill>
                  <a:srgbClr val="0000FF"/>
                </a:solidFill>
              </a:rPr>
              <a:t>Pros</a:t>
            </a:r>
            <a:r>
              <a:rPr lang="en-US" altLang="zh-TW" b="1" smtClean="0"/>
              <a:t>: </a:t>
            </a:r>
            <a:r>
              <a:rPr lang="en-US" altLang="zh-TW" smtClean="0"/>
              <a:t>feeling of control, most advanced users like it, rapid, histories and macros are easy, flexibility</a:t>
            </a:r>
            <a:endParaRPr lang="en-US" altLang="zh-TW" sz="900" smtClean="0"/>
          </a:p>
          <a:p>
            <a:pPr lvl="1" eaLnBrk="1" hangingPunct="1"/>
            <a:r>
              <a:rPr lang="en-US" altLang="zh-TW" b="1" smtClean="0">
                <a:solidFill>
                  <a:srgbClr val="0000FF"/>
                </a:solidFill>
              </a:rPr>
              <a:t>Cons</a:t>
            </a:r>
            <a:r>
              <a:rPr lang="en-US" altLang="zh-TW" b="1" smtClean="0"/>
              <a:t>:</a:t>
            </a:r>
            <a:r>
              <a:rPr lang="en-US" altLang="zh-TW" smtClean="0"/>
              <a:t> high error rates, training required, poor retention rate, hard to create error messages</a:t>
            </a:r>
          </a:p>
        </p:txBody>
      </p:sp>
      <p:pic>
        <p:nvPicPr>
          <p:cNvPr id="55299" name="Picture 5" descr="bddo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/>
          <a:srcRect/>
          <a:stretch>
            <a:fillRect/>
          </a:stretch>
        </p:blipFill>
        <p:spPr>
          <a:xfrm>
            <a:off x="2057400" y="3886200"/>
            <a:ext cx="5029200" cy="25384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600" smtClean="0">
                <a:ea typeface="新細明體" pitchFamily="18" charset="-120"/>
              </a:rPr>
              <a:t>5. Natural language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5181600" cy="48006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Computers will respond properly to arbitrary natural language sentences or phrases.</a:t>
            </a:r>
            <a:endParaRPr lang="en-US" altLang="zh-TW" sz="9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b="1" smtClean="0">
                <a:solidFill>
                  <a:srgbClr val="0000FF"/>
                </a:solidFill>
              </a:rPr>
              <a:t>Pros</a:t>
            </a:r>
            <a:r>
              <a:rPr lang="en-US" altLang="zh-TW" b="1" smtClean="0"/>
              <a:t>:</a:t>
            </a:r>
            <a:r>
              <a:rPr lang="en-US" altLang="zh-TW" smtClean="0"/>
              <a:t> easy to learn</a:t>
            </a:r>
            <a:endParaRPr lang="en-US" altLang="zh-TW" sz="9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b="1" smtClean="0">
                <a:solidFill>
                  <a:srgbClr val="0000FF"/>
                </a:solidFill>
              </a:rPr>
              <a:t>Cons</a:t>
            </a:r>
            <a:r>
              <a:rPr lang="en-US" altLang="zh-TW" b="1" smtClean="0"/>
              <a:t>:</a:t>
            </a:r>
            <a:r>
              <a:rPr lang="en-US" altLang="zh-TW" smtClean="0"/>
              <a:t> unpredictable, requires clarification dialog, technology is not fully developed . . Still in research stage.</a:t>
            </a:r>
            <a:endParaRPr lang="en-US" altLang="zh-TW" sz="800" smtClean="0"/>
          </a:p>
          <a:p>
            <a:pPr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zh-TW" sz="1000" i="1" smtClean="0"/>
              <a:t>\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TW" sz="2400" i="1" smtClean="0"/>
              <a:t>NL is the Ultimate Goal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Was “science fiction”, Example: HAL9000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000" smtClean="0"/>
              <a:t>Is Siri or other similar natural language service ready now?</a:t>
            </a:r>
          </a:p>
        </p:txBody>
      </p:sp>
      <p:pic>
        <p:nvPicPr>
          <p:cNvPr id="56323" name="Picture 4" descr="Jeeves">
            <a:hlinkClick r:id="rId2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477000" y="1066800"/>
            <a:ext cx="2095500" cy="2322513"/>
          </a:xfrm>
          <a:ln>
            <a:solidFill>
              <a:srgbClr val="0000FF"/>
            </a:solidFill>
          </a:ln>
        </p:spPr>
      </p:pic>
      <p:sp>
        <p:nvSpPr>
          <p:cNvPr id="56324" name="Text Box 6"/>
          <p:cNvSpPr txBox="1">
            <a:spLocks noChangeArrowheads="1"/>
          </p:cNvSpPr>
          <p:nvPr/>
        </p:nvSpPr>
        <p:spPr bwMode="auto">
          <a:xfrm>
            <a:off x="5867400" y="54864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HAL9000 Computer  (From 2001)</a:t>
            </a:r>
          </a:p>
        </p:txBody>
      </p:sp>
      <p:pic>
        <p:nvPicPr>
          <p:cNvPr id="5632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3581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Rectangle 9"/>
          <p:cNvSpPr>
            <a:spLocks noChangeArrowheads="1"/>
          </p:cNvSpPr>
          <p:nvPr/>
        </p:nvSpPr>
        <p:spPr bwMode="auto">
          <a:xfrm>
            <a:off x="869950" y="5181600"/>
            <a:ext cx="316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hlinkClick r:id="rId5"/>
              </a:rPr>
              <a:t>http://www.kubrick2001.com/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762000"/>
          </a:xfrm>
        </p:spPr>
        <p:txBody>
          <a:bodyPr/>
          <a:lstStyle/>
          <a:p>
            <a:pPr eaLnBrk="1" hangingPunct="1"/>
            <a:r>
              <a:rPr lang="en-US" altLang="ja-JP" smtClean="0">
                <a:ea typeface="MS PGothic" pitchFamily="34" charset="-128"/>
              </a:rPr>
              <a:t>8 golden rules of interface design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48006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ja-JP" smtClean="0">
                <a:ea typeface="MS PGothic" pitchFamily="34" charset="-128"/>
              </a:rPr>
              <a:t>Strive for consistency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mtClean="0">
                <a:ea typeface="MS PGothic" pitchFamily="34" charset="-128"/>
              </a:rPr>
              <a:t>Cater to universal usability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mtClean="0">
                <a:ea typeface="MS PGothic" pitchFamily="34" charset="-128"/>
              </a:rPr>
              <a:t>Offer informative feedback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mtClean="0">
                <a:ea typeface="MS PGothic" pitchFamily="34" charset="-128"/>
              </a:rPr>
              <a:t>Design dialogs to yield closure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mtClean="0">
                <a:ea typeface="MS PGothic" pitchFamily="34" charset="-128"/>
              </a:rPr>
              <a:t>Permit easy reversal of actions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mtClean="0">
                <a:ea typeface="MS PGothic" pitchFamily="34" charset="-128"/>
              </a:rPr>
              <a:t>Support internal locus of control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mtClean="0">
                <a:ea typeface="MS PGothic" pitchFamily="34" charset="-128"/>
              </a:rPr>
              <a:t>Reduce short term memory</a:t>
            </a: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mtClean="0">
                <a:ea typeface="MS PGothic" pitchFamily="34" charset="-128"/>
              </a:rPr>
              <a:t>Prevent errors</a:t>
            </a: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152400" y="60198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1F63D8C-738E-4A7F-B0FD-D72417C36EC0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1. Strive for Consistency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041775" cy="4800600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Consistent sequence of actions for similar situations</a:t>
            </a:r>
          </a:p>
          <a:p>
            <a:pPr eaLnBrk="1" hangingPunct="1"/>
            <a:r>
              <a:rPr lang="en-US" altLang="zh-TW" sz="2800" smtClean="0"/>
              <a:t>Identical Terminology (prompts, menus, help)</a:t>
            </a:r>
          </a:p>
          <a:p>
            <a:pPr eaLnBrk="1" hangingPunct="1"/>
            <a:r>
              <a:rPr lang="en-US" altLang="zh-TW" sz="2800" smtClean="0"/>
              <a:t>Consistent visual layout (fonts, color, etc.)</a:t>
            </a:r>
          </a:p>
          <a:p>
            <a:pPr eaLnBrk="1" hangingPunct="1"/>
            <a:r>
              <a:rPr lang="en-US" altLang="zh-TW" sz="2800" smtClean="0"/>
              <a:t>Exceptions:</a:t>
            </a:r>
          </a:p>
          <a:p>
            <a:pPr lvl="1" eaLnBrk="1" hangingPunct="1"/>
            <a:r>
              <a:rPr lang="en-US" altLang="zh-TW" smtClean="0"/>
              <a:t>Confirmation of deletion</a:t>
            </a:r>
          </a:p>
          <a:p>
            <a:pPr lvl="1" eaLnBrk="1" hangingPunct="1"/>
            <a:r>
              <a:rPr lang="en-US" altLang="zh-TW" smtClean="0"/>
              <a:t>No password echoing</a:t>
            </a:r>
          </a:p>
        </p:txBody>
      </p:sp>
      <p:pic>
        <p:nvPicPr>
          <p:cNvPr id="58371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4419600" y="1371600"/>
            <a:ext cx="4498975" cy="413861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2. Cater to Universal Usability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153400" cy="4800600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Recognize the needs of a diverse user group</a:t>
            </a:r>
            <a:endParaRPr lang="en-US" altLang="zh-TW" sz="900" smtClean="0"/>
          </a:p>
          <a:p>
            <a:pPr eaLnBrk="1" hangingPunct="1"/>
            <a:r>
              <a:rPr lang="en-US" altLang="zh-TW" sz="2800" smtClean="0"/>
              <a:t>Design for </a:t>
            </a:r>
            <a:r>
              <a:rPr lang="en-US" altLang="zh-TW" sz="2800" i="1" smtClean="0"/>
              <a:t>plasticity </a:t>
            </a:r>
            <a:r>
              <a:rPr lang="en-US" altLang="zh-TW" sz="2800" smtClean="0"/>
              <a:t>(transformation of content)</a:t>
            </a:r>
          </a:p>
          <a:p>
            <a:pPr lvl="1" eaLnBrk="1" hangingPunct="1"/>
            <a:r>
              <a:rPr lang="en-US" altLang="zh-TW" smtClean="0"/>
              <a:t>Plasticity means content can be used on any type of display</a:t>
            </a:r>
            <a:endParaRPr lang="en-US" altLang="zh-TW" sz="900" smtClean="0"/>
          </a:p>
          <a:p>
            <a:pPr eaLnBrk="1" hangingPunct="1"/>
            <a:r>
              <a:rPr lang="en-US" altLang="zh-TW" sz="2800" smtClean="0"/>
              <a:t>Interface supports Novice -&gt; Expert</a:t>
            </a:r>
            <a:endParaRPr lang="en-US" altLang="zh-TW" sz="800" smtClean="0"/>
          </a:p>
          <a:p>
            <a:pPr eaLnBrk="1" hangingPunct="1"/>
            <a:r>
              <a:rPr lang="en-US" altLang="zh-TW" sz="2800" smtClean="0"/>
              <a:t>Usable by Disabled</a:t>
            </a:r>
            <a:endParaRPr lang="en-US" altLang="zh-TW" sz="800" smtClean="0"/>
          </a:p>
          <a:p>
            <a:pPr eaLnBrk="1" hangingPunct="1">
              <a:buFontTx/>
              <a:buNone/>
            </a:pPr>
            <a:endParaRPr lang="en-US" altLang="zh-TW" sz="2800" smtClean="0"/>
          </a:p>
          <a:p>
            <a:pPr eaLnBrk="1" hangingPunct="1">
              <a:buFontTx/>
              <a:buNone/>
            </a:pPr>
            <a:r>
              <a:rPr lang="en-US" altLang="zh-TW" sz="2800" smtClean="0">
                <a:hlinkClick r:id="rId2"/>
              </a:rPr>
              <a:t>http://www.cnn.com</a:t>
            </a:r>
            <a:r>
              <a:rPr lang="en-US" altLang="zh-TW" sz="2800" smtClean="0"/>
              <a:t> (web and mobile version)</a:t>
            </a:r>
          </a:p>
          <a:p>
            <a:pPr lvl="1" eaLnBrk="1" hangingPunct="1"/>
            <a:endParaRPr lang="en-US" altLang="zh-TW" i="1" smtClean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97F60D-5449-4811-A695-F14E41190CD5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3. Offer Informative Feedback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82000" cy="4800600"/>
          </a:xfrm>
        </p:spPr>
        <p:txBody>
          <a:bodyPr/>
          <a:lstStyle/>
          <a:p>
            <a:pPr eaLnBrk="1" hangingPunct="1"/>
            <a:r>
              <a:rPr lang="en-US" altLang="zh-TW" smtClean="0"/>
              <a:t>For every user action, system should provide feedback</a:t>
            </a:r>
            <a:endParaRPr lang="en-US" altLang="zh-TW" sz="1000" smtClean="0"/>
          </a:p>
          <a:p>
            <a:pPr eaLnBrk="1" hangingPunct="1"/>
            <a:r>
              <a:rPr lang="en-US" altLang="zh-TW" smtClean="0"/>
              <a:t>Frequency of task affects feedback type</a:t>
            </a:r>
          </a:p>
          <a:p>
            <a:pPr lvl="1" eaLnBrk="1" hangingPunct="1"/>
            <a:r>
              <a:rPr lang="en-US" altLang="zh-TW" smtClean="0"/>
              <a:t>Common tasks – modest feedback</a:t>
            </a:r>
          </a:p>
          <a:p>
            <a:pPr lvl="1" eaLnBrk="1" hangingPunct="1"/>
            <a:r>
              <a:rPr lang="en-US" altLang="zh-TW" smtClean="0"/>
              <a:t>Errors/uncommon tasks – substantial feedback</a:t>
            </a:r>
            <a:endParaRPr lang="en-US" altLang="zh-TW" sz="1000" smtClean="0"/>
          </a:p>
          <a:p>
            <a:pPr eaLnBrk="1" hangingPunct="1"/>
            <a:r>
              <a:rPr lang="en-US" altLang="zh-TW" smtClean="0"/>
              <a:t>Visual approaches make feedback easy</a:t>
            </a:r>
            <a:endParaRPr lang="en-US" altLang="zh-TW" sz="1000" smtClean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3C07C0C-2B75-47AD-B6A1-6E8F58C59FC8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>
                <a:ea typeface="新細明體" pitchFamily="18" charset="-120"/>
              </a:rPr>
              <a:t>Adobe Premiere Pro 1.5 (USD$500-700)</a:t>
            </a:r>
          </a:p>
        </p:txBody>
      </p:sp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057400"/>
            <a:ext cx="6629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9752" name="Group 8"/>
          <p:cNvGrpSpPr>
            <a:grpSpLocks/>
          </p:cNvGrpSpPr>
          <p:nvPr/>
        </p:nvGrpSpPr>
        <p:grpSpPr bwMode="auto">
          <a:xfrm>
            <a:off x="1447800" y="4191000"/>
            <a:ext cx="6191250" cy="1433513"/>
            <a:chOff x="912" y="2640"/>
            <a:chExt cx="3900" cy="903"/>
          </a:xfrm>
        </p:grpSpPr>
        <p:pic>
          <p:nvPicPr>
            <p:cNvPr id="61445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12" y="2640"/>
              <a:ext cx="3900" cy="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46" name="Text Box 7"/>
            <p:cNvSpPr txBox="1">
              <a:spLocks noChangeArrowheads="1"/>
            </p:cNvSpPr>
            <p:nvPr/>
          </p:nvSpPr>
          <p:spPr bwMode="auto">
            <a:xfrm>
              <a:off x="1920" y="3312"/>
              <a:ext cx="232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(not more useful, but more honest)</a:t>
              </a:r>
            </a:p>
          </p:txBody>
        </p:sp>
      </p:grp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FC4DF4-57B8-4169-A3EE-AF275DC96C66}" type="slidenum">
              <a:rPr lang="en-US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4. Design Dialogs to Yield Closure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19200"/>
            <a:ext cx="4572000" cy="4800600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Action sequences should have a beginning, middle, and end.</a:t>
            </a:r>
            <a:endParaRPr lang="en-US" altLang="zh-TW" sz="900" smtClean="0"/>
          </a:p>
          <a:p>
            <a:pPr eaLnBrk="1" hangingPunct="1"/>
            <a:r>
              <a:rPr lang="en-US" altLang="zh-TW" sz="2800" smtClean="0"/>
              <a:t>Feedback provides sense of accomplishment</a:t>
            </a:r>
            <a:endParaRPr lang="en-US" altLang="zh-TW" sz="900" smtClean="0"/>
          </a:p>
          <a:p>
            <a:pPr eaLnBrk="1" hangingPunct="1"/>
            <a:r>
              <a:rPr lang="en-US" altLang="zh-TW" sz="2800" smtClean="0"/>
              <a:t>E.g., Purchasing items via internet has a clearly defined step-by-step process</a:t>
            </a:r>
          </a:p>
        </p:txBody>
      </p:sp>
      <p:pic>
        <p:nvPicPr>
          <p:cNvPr id="62467" name="Picture 4" descr="Amazon.com Checkout: Select Shipping Option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" y="4800600"/>
            <a:ext cx="8839200" cy="569913"/>
          </a:xfrm>
        </p:spPr>
      </p:pic>
      <p:pic>
        <p:nvPicPr>
          <p:cNvPr id="6246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733550"/>
            <a:ext cx="381000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5. Permit easy reversal of actions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5437188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As much as possible, actions should be reversible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Trash can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Relieves anxiety</a:t>
            </a:r>
            <a:endParaRPr lang="en-US" altLang="zh-TW" sz="8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Design decision should include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History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What does it mean to undo something?</a:t>
            </a:r>
            <a:endParaRPr lang="en-US" altLang="zh-TW" sz="8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Let the user </a:t>
            </a:r>
            <a:r>
              <a:rPr lang="en-US" altLang="zh-TW" sz="2800" b="1" i="1" smtClean="0"/>
              <a:t>know</a:t>
            </a:r>
            <a:r>
              <a:rPr lang="en-US" altLang="zh-TW" sz="2800" smtClean="0"/>
              <a:t> they can reverse an action</a:t>
            </a:r>
          </a:p>
        </p:txBody>
      </p:sp>
      <p:pic>
        <p:nvPicPr>
          <p:cNvPr id="63491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019800" y="1219200"/>
            <a:ext cx="2765425" cy="5562600"/>
          </a:xfrm>
        </p:spPr>
      </p:pic>
      <p:sp>
        <p:nvSpPr>
          <p:cNvPr id="63492" name="Freeform 5"/>
          <p:cNvSpPr>
            <a:spLocks/>
          </p:cNvSpPr>
          <p:nvPr/>
        </p:nvSpPr>
        <p:spPr bwMode="auto">
          <a:xfrm>
            <a:off x="5880100" y="1219200"/>
            <a:ext cx="1092200" cy="736600"/>
          </a:xfrm>
          <a:custGeom>
            <a:avLst/>
            <a:gdLst>
              <a:gd name="T0" fmla="*/ 2147483647 w 688"/>
              <a:gd name="T1" fmla="*/ 0 h 464"/>
              <a:gd name="T2" fmla="*/ 2147483647 w 688"/>
              <a:gd name="T3" fmla="*/ 2147483647 h 464"/>
              <a:gd name="T4" fmla="*/ 2147483647 w 688"/>
              <a:gd name="T5" fmla="*/ 2147483647 h 464"/>
              <a:gd name="T6" fmla="*/ 2147483647 w 688"/>
              <a:gd name="T7" fmla="*/ 2147483647 h 464"/>
              <a:gd name="T8" fmla="*/ 2147483647 w 688"/>
              <a:gd name="T9" fmla="*/ 2147483647 h 4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8"/>
              <a:gd name="T16" fmla="*/ 0 h 464"/>
              <a:gd name="T17" fmla="*/ 688 w 688"/>
              <a:gd name="T18" fmla="*/ 464 h 4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8" h="464">
                <a:moveTo>
                  <a:pt x="232" y="0"/>
                </a:moveTo>
                <a:cubicBezTo>
                  <a:pt x="460" y="132"/>
                  <a:pt x="688" y="264"/>
                  <a:pt x="664" y="336"/>
                </a:cubicBezTo>
                <a:cubicBezTo>
                  <a:pt x="640" y="408"/>
                  <a:pt x="176" y="464"/>
                  <a:pt x="88" y="432"/>
                </a:cubicBezTo>
                <a:cubicBezTo>
                  <a:pt x="0" y="400"/>
                  <a:pt x="48" y="208"/>
                  <a:pt x="136" y="144"/>
                </a:cubicBezTo>
                <a:cubicBezTo>
                  <a:pt x="224" y="80"/>
                  <a:pt x="420" y="64"/>
                  <a:pt x="616" y="48"/>
                </a:cubicBezTo>
              </a:path>
            </a:pathLst>
          </a:custGeom>
          <a:noFill/>
          <a:ln w="889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493" name="Freeform 6"/>
          <p:cNvSpPr>
            <a:spLocks/>
          </p:cNvSpPr>
          <p:nvPr/>
        </p:nvSpPr>
        <p:spPr bwMode="auto">
          <a:xfrm>
            <a:off x="5676900" y="2133600"/>
            <a:ext cx="2933700" cy="4686300"/>
          </a:xfrm>
          <a:custGeom>
            <a:avLst/>
            <a:gdLst>
              <a:gd name="T0" fmla="*/ 2147483647 w 1848"/>
              <a:gd name="T1" fmla="*/ 2147483647 h 2952"/>
              <a:gd name="T2" fmla="*/ 2147483647 w 1848"/>
              <a:gd name="T3" fmla="*/ 2147483647 h 2952"/>
              <a:gd name="T4" fmla="*/ 2147483647 w 1848"/>
              <a:gd name="T5" fmla="*/ 2147483647 h 2952"/>
              <a:gd name="T6" fmla="*/ 2147483647 w 1848"/>
              <a:gd name="T7" fmla="*/ 2147483647 h 2952"/>
              <a:gd name="T8" fmla="*/ 2147483647 w 1848"/>
              <a:gd name="T9" fmla="*/ 2147483647 h 2952"/>
              <a:gd name="T10" fmla="*/ 2147483647 w 1848"/>
              <a:gd name="T11" fmla="*/ 2147483647 h 2952"/>
              <a:gd name="T12" fmla="*/ 2147483647 w 1848"/>
              <a:gd name="T13" fmla="*/ 0 h 29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48"/>
              <a:gd name="T22" fmla="*/ 0 h 2952"/>
              <a:gd name="T23" fmla="*/ 1848 w 1848"/>
              <a:gd name="T24" fmla="*/ 2952 h 29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48" h="2952">
                <a:moveTo>
                  <a:pt x="376" y="192"/>
                </a:moveTo>
                <a:cubicBezTo>
                  <a:pt x="856" y="204"/>
                  <a:pt x="1336" y="216"/>
                  <a:pt x="1576" y="528"/>
                </a:cubicBezTo>
                <a:cubicBezTo>
                  <a:pt x="1816" y="840"/>
                  <a:pt x="1848" y="1672"/>
                  <a:pt x="1816" y="2064"/>
                </a:cubicBezTo>
                <a:cubicBezTo>
                  <a:pt x="1784" y="2456"/>
                  <a:pt x="1656" y="2808"/>
                  <a:pt x="1384" y="2880"/>
                </a:cubicBezTo>
                <a:cubicBezTo>
                  <a:pt x="1112" y="2952"/>
                  <a:pt x="368" y="2904"/>
                  <a:pt x="184" y="2496"/>
                </a:cubicBezTo>
                <a:cubicBezTo>
                  <a:pt x="0" y="2088"/>
                  <a:pt x="88" y="848"/>
                  <a:pt x="280" y="432"/>
                </a:cubicBezTo>
                <a:cubicBezTo>
                  <a:pt x="472" y="16"/>
                  <a:pt x="904" y="8"/>
                  <a:pt x="1336" y="0"/>
                </a:cubicBezTo>
              </a:path>
            </a:pathLst>
          </a:custGeom>
          <a:noFill/>
          <a:ln w="1016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6. Support Internal Locus of Control</a:t>
            </a:r>
          </a:p>
        </p:txBody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400" smtClean="0"/>
              <a:t>Experiences operators want to feel in control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User is in charge of the interface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Interface rapidly responds to the user</a:t>
            </a:r>
            <a:endParaRPr lang="en-US" altLang="zh-TW" sz="1000" smtClean="0"/>
          </a:p>
          <a:p>
            <a:pPr eaLnBrk="1" hangingPunct="1">
              <a:spcBef>
                <a:spcPts val="600"/>
              </a:spcBef>
            </a:pPr>
            <a:r>
              <a:rPr lang="en-US" altLang="zh-TW" sz="2400" smtClean="0"/>
              <a:t>Builds anxiety and dissatisfaction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Surprising interface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Tedious 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Difficulty in obtaining necessary ability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Difficulty in producing action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Ex. Long  lag when using UI</a:t>
            </a:r>
            <a:endParaRPr lang="en-US" altLang="zh-TW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400" b="1" smtClean="0"/>
              <a:t>Good rules: </a:t>
            </a:r>
            <a:r>
              <a:rPr lang="en-US" altLang="zh-TW" sz="2400" smtClean="0"/>
              <a:t>Avoid a</a:t>
            </a:r>
            <a:r>
              <a:rPr lang="en-US" altLang="zh-TW" sz="2400" i="1" smtClean="0"/>
              <a:t>causality</a:t>
            </a:r>
            <a:r>
              <a:rPr lang="en-US" altLang="zh-TW" sz="2400" smtClean="0"/>
              <a:t>, make users initiators rather than responders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>
                <a:solidFill>
                  <a:srgbClr val="0000FF"/>
                </a:solidFill>
              </a:rPr>
              <a:t>Acausality</a:t>
            </a:r>
            <a:r>
              <a:rPr lang="en-US" altLang="zh-TW" sz="2000" smtClean="0"/>
              <a:t> (BAD)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800" smtClean="0"/>
              <a:t>Ex. some sound happens to get your attention (user not involved), little paper-clip appears when not expected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>
                <a:solidFill>
                  <a:srgbClr val="0000FF"/>
                </a:solidFill>
              </a:rPr>
              <a:t>Causality</a:t>
            </a:r>
            <a:r>
              <a:rPr lang="en-US" altLang="zh-TW" sz="2000" smtClean="0"/>
              <a:t> (user in control)  (GOOD)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800" smtClean="0"/>
              <a:t>Ex. Sound when clicking on a link</a:t>
            </a:r>
          </a:p>
        </p:txBody>
      </p:sp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0" y="1600200"/>
            <a:ext cx="28956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697F8C-9A61-4A98-AF60-652A6FCD04EC}" type="slidenum">
              <a:rPr lang="en-US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Guidelines</a:t>
            </a:r>
          </a:p>
        </p:txBody>
      </p:sp>
      <p:sp>
        <p:nvSpPr>
          <p:cNvPr id="20482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3776662"/>
          </a:xfrm>
        </p:spPr>
        <p:txBody>
          <a:bodyPr/>
          <a:lstStyle/>
          <a:p>
            <a:pPr marL="342900" indent="-342900" eaLnBrk="1" hangingPunct="1">
              <a:buFont typeface="Arial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Definition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Components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Important (example) guidelines</a:t>
            </a:r>
          </a:p>
          <a:p>
            <a:pPr marL="890588" lvl="1" indent="-342900" eaLnBrk="1" hangingPunct="1">
              <a:buFont typeface="Arial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Navigation</a:t>
            </a:r>
          </a:p>
          <a:p>
            <a:pPr marL="890588" lvl="1" indent="-342900" eaLnBrk="1" hangingPunct="1">
              <a:buFont typeface="Arial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Helping people with disability</a:t>
            </a:r>
          </a:p>
          <a:p>
            <a:pPr marL="890588" lvl="1" indent="-342900" eaLnBrk="1" hangingPunct="1">
              <a:buFont typeface="Arial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Display organization</a:t>
            </a:r>
          </a:p>
          <a:p>
            <a:pPr marL="890588" lvl="1" indent="-342900" eaLnBrk="1" hangingPunct="1">
              <a:buFont typeface="Arial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Data entry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85E72D-1A77-4535-A808-04854D27B6C2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458200" cy="71596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7. Reduce Short-term Memory Load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2296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Rule of thumb: Humans can remember </a:t>
            </a:r>
            <a:r>
              <a:rPr lang="en-US" altLang="zh-TW" sz="2800" smtClean="0">
                <a:solidFill>
                  <a:srgbClr val="0000FF"/>
                </a:solidFill>
              </a:rPr>
              <a:t>7 +/- 2</a:t>
            </a:r>
            <a:r>
              <a:rPr lang="en-US" altLang="zh-TW" sz="2800" smtClean="0"/>
              <a:t> chunks of information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Keep display simple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Multiple page displays should be consolidated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Training will be required if using codes, mnemonics, long sequence of actions</a:t>
            </a:r>
            <a:endParaRPr lang="en-US" altLang="zh-TW" sz="9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You should provide </a:t>
            </a:r>
            <a:r>
              <a:rPr lang="en-US" altLang="zh-TW" sz="2800" smtClean="0">
                <a:solidFill>
                  <a:srgbClr val="0000FF"/>
                </a:solidFill>
              </a:rPr>
              <a:t>online</a:t>
            </a:r>
            <a:r>
              <a:rPr lang="en-US" altLang="zh-TW" sz="2800" smtClean="0"/>
              <a:t> access to command-syntax, abbreviations, codes, etc. (i.e., provide help)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0D9D96-74CC-4326-8191-65EE7646763F}" type="slidenum">
              <a:rPr lang="en-US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8. Prevent Errors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4953000" cy="5181600"/>
          </a:xfrm>
        </p:spPr>
        <p:txBody>
          <a:bodyPr/>
          <a:lstStyle/>
          <a:p>
            <a:pPr eaLnBrk="1" hangingPunct="1"/>
            <a:r>
              <a:rPr lang="en-US" altLang="zh-TW" sz="2800" smtClean="0"/>
              <a:t>Limit errors a user can make</a:t>
            </a:r>
          </a:p>
          <a:p>
            <a:pPr lvl="1" eaLnBrk="1" hangingPunct="1"/>
            <a:r>
              <a:rPr lang="en-US" altLang="zh-TW" smtClean="0">
                <a:solidFill>
                  <a:srgbClr val="0000FF"/>
                </a:solidFill>
              </a:rPr>
              <a:t>Gray</a:t>
            </a:r>
            <a:r>
              <a:rPr lang="en-US" altLang="zh-TW" smtClean="0"/>
              <a:t> out menu items that don’t apply</a:t>
            </a:r>
          </a:p>
          <a:p>
            <a:pPr lvl="1" eaLnBrk="1" hangingPunct="1"/>
            <a:r>
              <a:rPr lang="en-US" altLang="zh-TW" smtClean="0"/>
              <a:t>No characters in a numeric field</a:t>
            </a:r>
            <a:endParaRPr lang="en-US" altLang="zh-TW" sz="800" smtClean="0"/>
          </a:p>
          <a:p>
            <a:pPr eaLnBrk="1" hangingPunct="1"/>
            <a:r>
              <a:rPr lang="en-US" altLang="zh-TW" sz="2800" smtClean="0"/>
              <a:t>In case of errors</a:t>
            </a:r>
          </a:p>
          <a:p>
            <a:pPr lvl="1" eaLnBrk="1" hangingPunct="1"/>
            <a:r>
              <a:rPr lang="en-US" altLang="zh-TW" smtClean="0"/>
              <a:t>Detect error</a:t>
            </a:r>
          </a:p>
          <a:p>
            <a:pPr lvl="1" eaLnBrk="1" hangingPunct="1"/>
            <a:r>
              <a:rPr lang="en-US" altLang="zh-TW" smtClean="0"/>
              <a:t>Simple, constructive, and specific instructions</a:t>
            </a:r>
          </a:p>
          <a:p>
            <a:pPr lvl="1" eaLnBrk="1" hangingPunct="1"/>
            <a:r>
              <a:rPr lang="en-US" altLang="zh-TW" smtClean="0"/>
              <a:t>Do not change system state</a:t>
            </a:r>
          </a:p>
        </p:txBody>
      </p:sp>
      <p:pic>
        <p:nvPicPr>
          <p:cNvPr id="66563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311775" y="1519238"/>
            <a:ext cx="3451225" cy="1376362"/>
          </a:xfrm>
        </p:spPr>
      </p:pic>
      <p:pic>
        <p:nvPicPr>
          <p:cNvPr id="66564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30480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2296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Error rate is typically higher than expected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What are common errors for us?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mtClean="0"/>
              <a:t>Coding, typing, dialing, grammar</a:t>
            </a:r>
            <a:endParaRPr lang="en-US" altLang="zh-TW" sz="1000" smtClean="0"/>
          </a:p>
          <a:p>
            <a:pPr eaLnBrk="1" hangingPunct="1">
              <a:lnSpc>
                <a:spcPct val="90000"/>
              </a:lnSpc>
            </a:pPr>
            <a:r>
              <a:rPr lang="en-US" altLang="zh-TW" sz="2800" smtClean="0"/>
              <a:t>How can we design software to reduce them?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/>
              <a:t>Better error </a:t>
            </a:r>
            <a:r>
              <a:rPr lang="en-US" altLang="zh-TW" smtClean="0">
                <a:solidFill>
                  <a:srgbClr val="0000FF"/>
                </a:solidFill>
              </a:rPr>
              <a:t>messages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mtClean="0"/>
              <a:t>Helps fix current error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mtClean="0"/>
              <a:t>Helps reduce similar errors</a:t>
            </a:r>
          </a:p>
          <a:p>
            <a:pPr lvl="2" eaLnBrk="1" hangingPunct="1">
              <a:lnSpc>
                <a:spcPct val="90000"/>
              </a:lnSpc>
              <a:spcBef>
                <a:spcPts val="400"/>
              </a:spcBef>
            </a:pPr>
            <a:r>
              <a:rPr lang="en-US" altLang="zh-TW" smtClean="0"/>
              <a:t>Increases satisfaction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mtClean="0"/>
              <a:t>Specific, positive, and constructive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zh-TW" sz="1800" smtClean="0"/>
              <a:t>“Printer is off, please turn on” instead of “Illegal Operation”</a:t>
            </a:r>
            <a:endParaRPr lang="en-US" altLang="zh-TW" sz="900" smtClean="0"/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solidFill>
                  <a:srgbClr val="0000FF"/>
                </a:solidFill>
              </a:rPr>
              <a:t>Reduce chance for error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mtClean="0"/>
              <a:t>Organizing info, screens, menus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mtClean="0"/>
              <a:t>Commands and menu choices should be distinctive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mtClean="0"/>
              <a:t>State of the interface should be known (change cursor when busy)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mtClean="0"/>
              <a:t>Consistency of actions (Yes/No order of buttons)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8C5DB0-95F9-4A9D-8060-8EA3BBD556D4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67587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91440" anchor="b"/>
          <a:lstStyle/>
          <a:p>
            <a:r>
              <a:rPr lang="en-US" altLang="zh-TW" sz="3600" b="1">
                <a:solidFill>
                  <a:schemeClr val="tx2"/>
                </a:solidFill>
                <a:latin typeface="Franklin Gothic Book"/>
              </a:rPr>
              <a:t>8. Prevent Errors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4800600" cy="4800600"/>
          </a:xfrm>
        </p:spPr>
        <p:txBody>
          <a:bodyPr/>
          <a:lstStyle/>
          <a:p>
            <a:pPr eaLnBrk="1" hangingPunct="1"/>
            <a:r>
              <a:rPr lang="en-US" altLang="zh-TW" sz="2800" smtClean="0">
                <a:solidFill>
                  <a:srgbClr val="0000FF"/>
                </a:solidFill>
              </a:rPr>
              <a:t>Correct actions</a:t>
            </a:r>
          </a:p>
          <a:p>
            <a:pPr lvl="1" eaLnBrk="1" hangingPunct="1"/>
            <a:r>
              <a:rPr lang="en-US" altLang="zh-TW" smtClean="0"/>
              <a:t>Elevator – can’t open doors until not moving</a:t>
            </a:r>
          </a:p>
          <a:p>
            <a:pPr lvl="1" eaLnBrk="1" hangingPunct="1"/>
            <a:r>
              <a:rPr lang="en-US" altLang="zh-TW" smtClean="0"/>
              <a:t>Aircraft engines – can’t go in reverse unless landing gear is down</a:t>
            </a:r>
          </a:p>
          <a:p>
            <a:pPr lvl="1" eaLnBrk="1" hangingPunct="1"/>
            <a:r>
              <a:rPr lang="en-US" altLang="zh-TW" smtClean="0"/>
              <a:t>Choose a date from a </a:t>
            </a:r>
            <a:r>
              <a:rPr lang="en-US" altLang="zh-TW" smtClean="0">
                <a:solidFill>
                  <a:srgbClr val="0000FF"/>
                </a:solidFill>
              </a:rPr>
              <a:t>visual calendar</a:t>
            </a:r>
            <a:r>
              <a:rPr lang="en-US" altLang="zh-TW" smtClean="0"/>
              <a:t> instead of having them type it in</a:t>
            </a:r>
          </a:p>
          <a:p>
            <a:pPr lvl="1" eaLnBrk="1" hangingPunct="1"/>
            <a:r>
              <a:rPr lang="en-US" altLang="zh-TW" smtClean="0"/>
              <a:t>Cell phones let you choose from recently dialed #s or received calls</a:t>
            </a:r>
          </a:p>
          <a:p>
            <a:pPr lvl="1" eaLnBrk="1" hangingPunct="1"/>
            <a:r>
              <a:rPr lang="en-US" altLang="zh-TW" smtClean="0"/>
              <a:t>Automatic command completion</a:t>
            </a:r>
          </a:p>
          <a:p>
            <a:pPr lvl="1" eaLnBrk="1" hangingPunct="1"/>
            <a:r>
              <a:rPr lang="en-US" altLang="zh-TW" smtClean="0"/>
              <a:t>Spell checker</a:t>
            </a:r>
          </a:p>
        </p:txBody>
      </p:sp>
      <p:pic>
        <p:nvPicPr>
          <p:cNvPr id="68610" name="Picture 4" descr="elevator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0" y="1295400"/>
            <a:ext cx="3340100" cy="2586038"/>
          </a:xfrm>
        </p:spPr>
      </p:pic>
      <p:pic>
        <p:nvPicPr>
          <p:cNvPr id="68611" name="Picture 5" descr="Take off for cleaner aircraft engines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248400" y="3962400"/>
            <a:ext cx="1554163" cy="2325688"/>
          </a:xfrm>
        </p:spPr>
      </p:pic>
      <p:sp>
        <p:nvSpPr>
          <p:cNvPr id="68612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91440" anchor="b"/>
          <a:lstStyle/>
          <a:p>
            <a:r>
              <a:rPr lang="en-US" altLang="zh-TW" sz="3600" b="1">
                <a:solidFill>
                  <a:schemeClr val="tx2"/>
                </a:solidFill>
                <a:latin typeface="Franklin Gothic Book"/>
              </a:rPr>
              <a:t>8. Prevent Errors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0668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400" smtClean="0">
                <a:solidFill>
                  <a:srgbClr val="0000FF"/>
                </a:solidFill>
              </a:rPr>
              <a:t>Complete Sequences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One action can perform a sequence of events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1800" smtClean="0"/>
              <a:t>E.g., Left turn signal (front and rear light flashing)</a:t>
            </a:r>
            <a:endParaRPr lang="en-US" altLang="zh-TW" sz="9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Study usage, error patterns, and user preferences via user groups, studies</a:t>
            </a:r>
            <a:endParaRPr lang="en-US" altLang="zh-TW" sz="90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Log errors</a:t>
            </a:r>
            <a:endParaRPr lang="en-US" altLang="zh-TW" sz="90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400" smtClean="0">
                <a:solidFill>
                  <a:srgbClr val="0000FF"/>
                </a:solidFill>
              </a:rPr>
              <a:t>Universal Usability </a:t>
            </a:r>
            <a:r>
              <a:rPr lang="en-US" altLang="zh-TW" sz="2400" smtClean="0"/>
              <a:t>can help lower errors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2000" smtClean="0"/>
              <a:t>Large buttons helps with readability, and reduces error</a:t>
            </a:r>
          </a:p>
        </p:txBody>
      </p:sp>
      <p:pic>
        <p:nvPicPr>
          <p:cNvPr id="69634" name="Picture 4" descr="jb20_larg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752600" y="3676650"/>
            <a:ext cx="2971800" cy="2495550"/>
          </a:xfrm>
        </p:spPr>
      </p:pic>
      <p:pic>
        <p:nvPicPr>
          <p:cNvPr id="69635" name="Picture 5" descr="small_handset_top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4648200" y="3733800"/>
            <a:ext cx="3276600" cy="2459038"/>
          </a:xfrm>
        </p:spPr>
      </p:pic>
      <p:pic>
        <p:nvPicPr>
          <p:cNvPr id="69636" name="Picture 6" descr="automati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990600"/>
            <a:ext cx="191135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Rectangle 2"/>
          <p:cNvSpPr>
            <a:spLocks noChangeArrowheads="1"/>
          </p:cNvSpPr>
          <p:nvPr/>
        </p:nvSpPr>
        <p:spPr bwMode="auto">
          <a:xfrm>
            <a:off x="457200" y="228600"/>
            <a:ext cx="8229600" cy="71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91440" anchor="b"/>
          <a:lstStyle/>
          <a:p>
            <a:r>
              <a:rPr lang="en-US" altLang="zh-TW" sz="3600" b="1">
                <a:solidFill>
                  <a:schemeClr val="tx2"/>
                </a:solidFill>
                <a:latin typeface="Franklin Gothic Book"/>
              </a:rPr>
              <a:t>8. Prevent Errors (cont.)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mtClean="0">
                <a:ea typeface="MS PGothic" pitchFamily="34" charset="-128"/>
              </a:rPr>
              <a:t>Theories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ja-JP" sz="3000" smtClean="0">
                <a:solidFill>
                  <a:schemeClr val="tx1"/>
                </a:solidFill>
                <a:ea typeface="MS PGothic" pitchFamily="34" charset="-128"/>
              </a:rPr>
              <a:t>Beyond the specifics of guidelines</a:t>
            </a:r>
            <a:endParaRPr lang="en-US" altLang="ja-JP" sz="700" smtClean="0">
              <a:solidFill>
                <a:schemeClr val="tx1"/>
              </a:solidFill>
              <a:ea typeface="MS PGothic" pitchFamily="34" charset="-128"/>
            </a:endParaRP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ja-JP" sz="3000" smtClean="0">
                <a:solidFill>
                  <a:schemeClr val="tx1"/>
                </a:solidFill>
                <a:ea typeface="MS PGothic" pitchFamily="34" charset="-128"/>
              </a:rPr>
              <a:t>Principles are used to develop theories</a:t>
            </a:r>
            <a:endParaRPr lang="en-US" altLang="ja-JP" sz="700" smtClean="0">
              <a:solidFill>
                <a:schemeClr val="tx1"/>
              </a:solidFill>
              <a:ea typeface="MS PGothic" pitchFamily="34" charset="-128"/>
            </a:endParaRPr>
          </a:p>
          <a:p>
            <a:pPr lvl="1" eaLnBrk="1" hangingPunct="1">
              <a:lnSpc>
                <a:spcPct val="80000"/>
              </a:lnSpc>
              <a:buFontTx/>
              <a:buChar char="•"/>
            </a:pPr>
            <a:r>
              <a:rPr lang="en-US" altLang="ja-JP" sz="3000" smtClean="0">
                <a:solidFill>
                  <a:schemeClr val="tx1"/>
                </a:solidFill>
                <a:ea typeface="MS PGothic" pitchFamily="34" charset="-128"/>
              </a:rPr>
              <a:t>A case study: Stages of Action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DD6D80-399B-4475-97CE-2B49DF3A7A1B}" type="slidenum">
              <a:rPr lang="en-US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z="3600" smtClean="0">
                <a:ea typeface="MS PGothic" pitchFamily="34" charset="-128"/>
              </a:rPr>
              <a:t>“Stages of action models”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5562600"/>
          </a:xfrm>
        </p:spPr>
        <p:txBody>
          <a:bodyPr/>
          <a:lstStyle/>
          <a:p>
            <a:pPr eaLnBrk="1" hangingPunct="1"/>
            <a:r>
              <a:rPr lang="en-US" altLang="ja-JP" sz="2400" smtClean="0">
                <a:solidFill>
                  <a:srgbClr val="0000FF"/>
                </a:solidFill>
                <a:ea typeface="MS PGothic" pitchFamily="34" charset="-128"/>
              </a:rPr>
              <a:t>Seven</a:t>
            </a:r>
            <a:r>
              <a:rPr lang="en-US" altLang="ja-JP" sz="2400" smtClean="0">
                <a:ea typeface="MS PGothic" pitchFamily="34" charset="-128"/>
              </a:rPr>
              <a:t> stages of action theory by Donald Norman: </a:t>
            </a:r>
          </a:p>
          <a:p>
            <a:pPr lvl="1" eaLnBrk="1" hangingPunct="1">
              <a:buFontTx/>
              <a:buAutoNum type="arabicPeriod"/>
            </a:pPr>
            <a:r>
              <a:rPr lang="en-US" altLang="ja-JP" sz="2000" smtClean="0">
                <a:ea typeface="MS PGothic" pitchFamily="34" charset="-128"/>
              </a:rPr>
              <a:t>Forming the goal </a:t>
            </a:r>
          </a:p>
          <a:p>
            <a:pPr lvl="1" eaLnBrk="1" hangingPunct="1">
              <a:buFontTx/>
              <a:buAutoNum type="arabicPeriod"/>
            </a:pPr>
            <a:r>
              <a:rPr lang="en-US" altLang="ja-JP" sz="2000" smtClean="0">
                <a:ea typeface="MS PGothic" pitchFamily="34" charset="-128"/>
              </a:rPr>
              <a:t>Forming the intention </a:t>
            </a:r>
          </a:p>
          <a:p>
            <a:pPr lvl="1" eaLnBrk="1" hangingPunct="1">
              <a:buFontTx/>
              <a:buAutoNum type="arabicPeriod"/>
            </a:pPr>
            <a:r>
              <a:rPr lang="en-US" altLang="ja-JP" sz="2000" smtClean="0">
                <a:ea typeface="MS PGothic" pitchFamily="34" charset="-128"/>
              </a:rPr>
              <a:t>Specifying the action </a:t>
            </a:r>
          </a:p>
          <a:p>
            <a:pPr lvl="1" eaLnBrk="1" hangingPunct="1">
              <a:buFontTx/>
              <a:buAutoNum type="arabicPeriod"/>
            </a:pPr>
            <a:r>
              <a:rPr lang="en-US" altLang="ja-JP" sz="2000" smtClean="0">
                <a:ea typeface="MS PGothic" pitchFamily="34" charset="-128"/>
              </a:rPr>
              <a:t>Executing the action </a:t>
            </a:r>
          </a:p>
          <a:p>
            <a:pPr lvl="1" eaLnBrk="1" hangingPunct="1">
              <a:buFontTx/>
              <a:buAutoNum type="arabicPeriod"/>
            </a:pPr>
            <a:r>
              <a:rPr lang="en-US" altLang="ja-JP" sz="2000" smtClean="0">
                <a:ea typeface="MS PGothic" pitchFamily="34" charset="-128"/>
              </a:rPr>
              <a:t>Perceiving the system state </a:t>
            </a:r>
          </a:p>
          <a:p>
            <a:pPr lvl="1" eaLnBrk="1" hangingPunct="1">
              <a:buFontTx/>
              <a:buAutoNum type="arabicPeriod"/>
            </a:pPr>
            <a:r>
              <a:rPr lang="en-US" altLang="ja-JP" sz="2000" smtClean="0">
                <a:ea typeface="MS PGothic" pitchFamily="34" charset="-128"/>
              </a:rPr>
              <a:t>Interpreting the system state </a:t>
            </a:r>
          </a:p>
          <a:p>
            <a:pPr lvl="1" eaLnBrk="1" hangingPunct="1">
              <a:buFontTx/>
              <a:buAutoNum type="arabicPeriod"/>
            </a:pPr>
            <a:r>
              <a:rPr lang="en-US" altLang="ja-JP" sz="2000" smtClean="0">
                <a:ea typeface="MS PGothic" pitchFamily="34" charset="-128"/>
              </a:rPr>
              <a:t>Evaluating the outcome </a:t>
            </a:r>
            <a:endParaRPr lang="en-US" altLang="ja-JP" sz="900" smtClean="0">
              <a:ea typeface="MS PGothic" pitchFamily="34" charset="-128"/>
            </a:endParaRPr>
          </a:p>
          <a:p>
            <a:pPr eaLnBrk="1" hangingPunct="1"/>
            <a:r>
              <a:rPr lang="en-US" altLang="ja-JP" sz="2400" smtClean="0">
                <a:ea typeface="MS PGothic" pitchFamily="34" charset="-128"/>
              </a:rPr>
              <a:t>Norman's contributions </a:t>
            </a:r>
          </a:p>
          <a:p>
            <a:pPr lvl="1" eaLnBrk="1" hangingPunct="1"/>
            <a:r>
              <a:rPr lang="en-US" altLang="ja-JP" sz="2000" smtClean="0">
                <a:ea typeface="MS PGothic" pitchFamily="34" charset="-128"/>
              </a:rPr>
              <a:t>Context of cycles of action and evaluation. </a:t>
            </a:r>
          </a:p>
          <a:p>
            <a:pPr lvl="1" eaLnBrk="1" hangingPunct="1"/>
            <a:r>
              <a:rPr lang="en-US" altLang="ja-JP" sz="2000" i="1" smtClean="0">
                <a:solidFill>
                  <a:srgbClr val="0000FF"/>
                </a:solidFill>
                <a:ea typeface="MS PGothic" pitchFamily="34" charset="-128"/>
              </a:rPr>
              <a:t>Gulf of execution</a:t>
            </a:r>
            <a:r>
              <a:rPr lang="en-US" altLang="ja-JP" sz="2000" i="1" smtClean="0">
                <a:ea typeface="MS PGothic" pitchFamily="34" charset="-128"/>
              </a:rPr>
              <a:t>:</a:t>
            </a:r>
            <a:r>
              <a:rPr lang="en-US" altLang="ja-JP" sz="2000" smtClean="0">
                <a:ea typeface="MS PGothic" pitchFamily="34" charset="-128"/>
              </a:rPr>
              <a:t> Mismatch between the user's intentions and the allowable actions </a:t>
            </a:r>
          </a:p>
          <a:p>
            <a:pPr lvl="1" eaLnBrk="1" hangingPunct="1"/>
            <a:r>
              <a:rPr lang="en-US" altLang="ja-JP" sz="2000" i="1" smtClean="0">
                <a:solidFill>
                  <a:srgbClr val="0000FF"/>
                </a:solidFill>
                <a:ea typeface="MS PGothic" pitchFamily="34" charset="-128"/>
              </a:rPr>
              <a:t>Gulf of evaluation</a:t>
            </a:r>
            <a:r>
              <a:rPr lang="en-US" altLang="ja-JP" sz="2000" i="1" smtClean="0">
                <a:ea typeface="MS PGothic" pitchFamily="34" charset="-128"/>
              </a:rPr>
              <a:t>:</a:t>
            </a:r>
            <a:r>
              <a:rPr lang="en-US" altLang="ja-JP" sz="2000" smtClean="0">
                <a:ea typeface="MS PGothic" pitchFamily="34" charset="-128"/>
              </a:rPr>
              <a:t> Mismatch between the system's representation and the users' expectations 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0891104-A5E1-4052-91F5-81BB6FAD3641}" type="slidenum">
              <a:rPr lang="en-US"/>
              <a:pPr>
                <a:defRPr/>
              </a:pPr>
              <a:t>56</a:t>
            </a:fld>
            <a:endParaRPr lang="en-US"/>
          </a:p>
        </p:txBody>
      </p:sp>
      <p:pic>
        <p:nvPicPr>
          <p:cNvPr id="71684" name="Picture 5"/>
          <p:cNvPicPr>
            <a:picLocks noChangeAspect="1" noChangeArrowheads="1"/>
          </p:cNvPicPr>
          <p:nvPr/>
        </p:nvPicPr>
        <p:blipFill>
          <a:blip r:embed="rId2"/>
          <a:srcRect l="53609" t="38141" r="14777" b="35161"/>
          <a:stretch>
            <a:fillRect/>
          </a:stretch>
        </p:blipFill>
        <p:spPr bwMode="auto">
          <a:xfrm>
            <a:off x="4724400" y="1808163"/>
            <a:ext cx="4038600" cy="245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Norman’s Example</a:t>
            </a:r>
          </a:p>
        </p:txBody>
      </p:sp>
      <p:pic>
        <p:nvPicPr>
          <p:cNvPr id="7270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1219200"/>
            <a:ext cx="2946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Rectangle 5"/>
          <p:cNvSpPr>
            <a:spLocks noChangeArrowheads="1"/>
          </p:cNvSpPr>
          <p:nvPr/>
        </p:nvSpPr>
        <p:spPr bwMode="auto">
          <a:xfrm>
            <a:off x="609600" y="1143000"/>
            <a:ext cx="5257800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ja-JP" sz="2400">
                <a:ea typeface="MS PGothic" pitchFamily="34" charset="-128"/>
              </a:rPr>
              <a:t>1. Forming the goal</a:t>
            </a:r>
          </a:p>
          <a:p>
            <a:pPr>
              <a:lnSpc>
                <a:spcPct val="120000"/>
              </a:lnSpc>
            </a:pPr>
            <a:r>
              <a:rPr lang="en-US" altLang="ja-JP">
                <a:ea typeface="MS PGothic" pitchFamily="34" charset="-128"/>
              </a:rPr>
              <a:t>  * I want to paint the cat’s head</a:t>
            </a:r>
            <a:endParaRPr lang="en-US" altLang="ja-JP" sz="800">
              <a:ea typeface="MS PGothic" pitchFamily="34" charset="-128"/>
            </a:endParaRPr>
          </a:p>
          <a:p>
            <a:pPr>
              <a:lnSpc>
                <a:spcPct val="120000"/>
              </a:lnSpc>
            </a:pPr>
            <a:r>
              <a:rPr lang="en-US" altLang="ja-JP" sz="2400">
                <a:ea typeface="MS PGothic" pitchFamily="34" charset="-128"/>
              </a:rPr>
              <a:t>2. Forming the intention</a:t>
            </a:r>
            <a:r>
              <a:rPr lang="en-US" altLang="ja-JP">
                <a:ea typeface="MS PGothic" pitchFamily="34" charset="-128"/>
              </a:rPr>
              <a:t>  </a:t>
            </a:r>
            <a:br>
              <a:rPr lang="en-US" altLang="ja-JP">
                <a:ea typeface="MS PGothic" pitchFamily="34" charset="-128"/>
              </a:rPr>
            </a:br>
            <a:r>
              <a:rPr lang="en-US" altLang="ja-JP">
                <a:ea typeface="MS PGothic" pitchFamily="34" charset="-128"/>
              </a:rPr>
              <a:t>  * I will use the paintbucket (instead of brush)</a:t>
            </a:r>
            <a:endParaRPr lang="en-US" altLang="ja-JP" sz="800">
              <a:ea typeface="MS PGothic" pitchFamily="34" charset="-128"/>
            </a:endParaRPr>
          </a:p>
          <a:p>
            <a:pPr>
              <a:lnSpc>
                <a:spcPct val="120000"/>
              </a:lnSpc>
            </a:pPr>
            <a:r>
              <a:rPr lang="en-US" altLang="ja-JP" sz="2400">
                <a:ea typeface="MS PGothic" pitchFamily="34" charset="-128"/>
              </a:rPr>
              <a:t>3. Specifying the action </a:t>
            </a:r>
            <a:br>
              <a:rPr lang="en-US" altLang="ja-JP" sz="2400">
                <a:ea typeface="MS PGothic" pitchFamily="34" charset="-128"/>
              </a:rPr>
            </a:br>
            <a:r>
              <a:rPr lang="en-US" altLang="ja-JP">
                <a:ea typeface="MS PGothic" pitchFamily="34" charset="-128"/>
              </a:rPr>
              <a:t>  * To do this, I need to click on the</a:t>
            </a:r>
          </a:p>
          <a:p>
            <a:pPr>
              <a:lnSpc>
                <a:spcPct val="120000"/>
              </a:lnSpc>
            </a:pPr>
            <a:r>
              <a:rPr lang="en-US" altLang="ja-JP">
                <a:ea typeface="MS PGothic" pitchFamily="34" charset="-128"/>
              </a:rPr>
              <a:t>    paint-bucket icon then the cat’s head region</a:t>
            </a:r>
            <a:endParaRPr lang="en-US" altLang="ja-JP" sz="800">
              <a:ea typeface="MS PGothic" pitchFamily="34" charset="-128"/>
            </a:endParaRPr>
          </a:p>
          <a:p>
            <a:pPr>
              <a:lnSpc>
                <a:spcPct val="120000"/>
              </a:lnSpc>
            </a:pPr>
            <a:r>
              <a:rPr lang="en-US" altLang="ja-JP" sz="2400">
                <a:ea typeface="MS PGothic" pitchFamily="34" charset="-128"/>
              </a:rPr>
              <a:t>4. Executing the action</a:t>
            </a:r>
            <a:br>
              <a:rPr lang="en-US" altLang="ja-JP" sz="2400">
                <a:ea typeface="MS PGothic" pitchFamily="34" charset="-128"/>
              </a:rPr>
            </a:br>
            <a:r>
              <a:rPr lang="en-US" altLang="ja-JP">
                <a:ea typeface="MS PGothic" pitchFamily="34" charset="-128"/>
              </a:rPr>
              <a:t>  * Physically doing the action with mouse</a:t>
            </a:r>
          </a:p>
          <a:p>
            <a:pPr>
              <a:lnSpc>
                <a:spcPct val="120000"/>
              </a:lnSpc>
            </a:pPr>
            <a:r>
              <a:rPr lang="en-US" altLang="ja-JP">
                <a:ea typeface="MS PGothic" pitchFamily="34" charset="-128"/>
              </a:rPr>
              <a:t>    and clicks.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DEEE9-724E-431E-BBEA-D2B56FDC3D0E}" type="slidenum">
              <a:rPr lang="en-US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Norman’s Example</a:t>
            </a:r>
          </a:p>
        </p:txBody>
      </p:sp>
      <p:sp>
        <p:nvSpPr>
          <p:cNvPr id="73730" name="Rectangle 4"/>
          <p:cNvSpPr>
            <a:spLocks noChangeArrowheads="1"/>
          </p:cNvSpPr>
          <p:nvPr/>
        </p:nvSpPr>
        <p:spPr bwMode="auto">
          <a:xfrm>
            <a:off x="152400" y="1143000"/>
            <a:ext cx="5257800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>
              <a:lnSpc>
                <a:spcPct val="120000"/>
              </a:lnSpc>
            </a:pPr>
            <a:r>
              <a:rPr lang="en-US" altLang="ja-JP" sz="2400">
                <a:ea typeface="MS PGothic" pitchFamily="34" charset="-128"/>
              </a:rPr>
              <a:t>5. Perceiving the system state</a:t>
            </a:r>
            <a:r>
              <a:rPr lang="en-US" altLang="ja-JP">
                <a:ea typeface="MS PGothic" pitchFamily="34" charset="-128"/>
              </a:rPr>
              <a:t> </a:t>
            </a:r>
          </a:p>
          <a:p>
            <a:pPr marL="800100" lvl="1" indent="-342900">
              <a:lnSpc>
                <a:spcPct val="120000"/>
              </a:lnSpc>
            </a:pPr>
            <a:r>
              <a:rPr lang="en-GB" altLang="ja-JP">
                <a:ea typeface="MS PGothic" pitchFamily="34" charset="-128"/>
              </a:rPr>
              <a:t>    * Display has changed</a:t>
            </a:r>
            <a:endParaRPr lang="en-US" altLang="ja-JP">
              <a:ea typeface="MS PGothic" pitchFamily="34" charset="-128"/>
            </a:endParaRPr>
          </a:p>
          <a:p>
            <a:pPr marL="800100" lvl="1" indent="-342900">
              <a:lnSpc>
                <a:spcPct val="120000"/>
              </a:lnSpc>
            </a:pPr>
            <a:r>
              <a:rPr lang="en-US" altLang="ja-JP" sz="2400">
                <a:ea typeface="MS PGothic" pitchFamily="34" charset="-128"/>
              </a:rPr>
              <a:t>6. Interpreting the system state</a:t>
            </a:r>
            <a:r>
              <a:rPr lang="en-US" altLang="ja-JP">
                <a:ea typeface="MS PGothic" pitchFamily="34" charset="-128"/>
              </a:rPr>
              <a:t> </a:t>
            </a:r>
          </a:p>
          <a:p>
            <a:pPr marL="800100" lvl="1" indent="-342900">
              <a:lnSpc>
                <a:spcPct val="120000"/>
              </a:lnSpc>
            </a:pPr>
            <a:r>
              <a:rPr lang="en-GB" altLang="ja-JP">
                <a:ea typeface="MS PGothic" pitchFamily="34" charset="-128"/>
              </a:rPr>
              <a:t>    * Cat head is orange</a:t>
            </a:r>
            <a:endParaRPr lang="en-US" altLang="ja-JP">
              <a:ea typeface="MS PGothic" pitchFamily="34" charset="-128"/>
            </a:endParaRPr>
          </a:p>
          <a:p>
            <a:pPr marL="800100" lvl="1" indent="-342900">
              <a:lnSpc>
                <a:spcPct val="120000"/>
              </a:lnSpc>
            </a:pPr>
            <a:r>
              <a:rPr lang="en-US" altLang="ja-JP" sz="2400">
                <a:ea typeface="MS PGothic" pitchFamily="34" charset="-128"/>
              </a:rPr>
              <a:t>7. Evaluating the outcome </a:t>
            </a:r>
          </a:p>
          <a:p>
            <a:pPr marL="800100" lvl="1" indent="-342900">
              <a:lnSpc>
                <a:spcPct val="120000"/>
              </a:lnSpc>
            </a:pPr>
            <a:r>
              <a:rPr lang="en-GB" altLang="ja-JP">
                <a:ea typeface="MS PGothic" pitchFamily="34" charset="-128"/>
              </a:rPr>
              <a:t>    * Outcome is good, I’m a happy user.</a:t>
            </a:r>
            <a:endParaRPr lang="en-US" altLang="ja-JP">
              <a:ea typeface="MS PGothic" pitchFamily="34" charset="-128"/>
            </a:endParaRPr>
          </a:p>
        </p:txBody>
      </p:sp>
      <p:pic>
        <p:nvPicPr>
          <p:cNvPr id="7373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1219200"/>
            <a:ext cx="2941638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B1AD72-BAD8-449C-8AA0-F9F98EE340F5}" type="slidenum">
              <a:rPr lang="en-US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229600" cy="4800600"/>
          </a:xfrm>
        </p:spPr>
        <p:txBody>
          <a:bodyPr/>
          <a:lstStyle/>
          <a:p>
            <a:pPr eaLnBrk="1" hangingPunct="1"/>
            <a:r>
              <a:rPr lang="en-GB" smtClean="0"/>
              <a:t>Provides a </a:t>
            </a:r>
            <a:r>
              <a:rPr lang="en-US" altLang="zh-TW" smtClean="0"/>
              <a:t>“cycle” theory of usage</a:t>
            </a:r>
          </a:p>
        </p:txBody>
      </p:sp>
      <p:grpSp>
        <p:nvGrpSpPr>
          <p:cNvPr id="74754" name="Group 6"/>
          <p:cNvGrpSpPr>
            <a:grpSpLocks/>
          </p:cNvGrpSpPr>
          <p:nvPr/>
        </p:nvGrpSpPr>
        <p:grpSpPr bwMode="auto">
          <a:xfrm>
            <a:off x="1676400" y="1676400"/>
            <a:ext cx="5857875" cy="4343400"/>
            <a:chOff x="1920" y="1632"/>
            <a:chExt cx="2586" cy="2121"/>
          </a:xfrm>
        </p:grpSpPr>
        <p:pic>
          <p:nvPicPr>
            <p:cNvPr id="74757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0" y="1632"/>
              <a:ext cx="2586" cy="2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758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28" y="3072"/>
              <a:ext cx="533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3C41D86-F536-4658-8605-E750685CE26F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91440" anchor="b"/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sz="4000" b="1">
                <a:solidFill>
                  <a:schemeClr val="tx2"/>
                </a:solidFill>
                <a:latin typeface="+mj-lt"/>
                <a:cs typeface="+mj-cs"/>
              </a:rPr>
              <a:t>Norman’s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762000"/>
          </a:xfrm>
        </p:spPr>
        <p:txBody>
          <a:bodyPr/>
          <a:lstStyle/>
          <a:p>
            <a:pPr eaLnBrk="1" hangingPunct="1"/>
            <a:r>
              <a:rPr lang="en-US" altLang="ja-JP" sz="3600" dirty="0" smtClean="0">
                <a:ea typeface="MS PGothic" pitchFamily="34" charset="-128"/>
              </a:rPr>
              <a:t>Recap: 8 </a:t>
            </a:r>
            <a:r>
              <a:rPr lang="en-US" altLang="ja-JP" sz="3600" dirty="0" smtClean="0">
                <a:ea typeface="MS PGothic" pitchFamily="34" charset="-128"/>
              </a:rPr>
              <a:t>golden rules of interface design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800600"/>
          </a:xfrm>
        </p:spPr>
        <p:txBody>
          <a:bodyPr/>
          <a:lstStyle/>
          <a:p>
            <a:pPr marL="609600" indent="-609600" eaLnBrk="1" hangingPunct="1">
              <a:buFontTx/>
              <a:buAutoNum type="arabicPeriod"/>
            </a:pPr>
            <a:r>
              <a:rPr lang="en-US" altLang="ja-JP" sz="1600" dirty="0" smtClean="0">
                <a:ea typeface="MS PGothic" pitchFamily="34" charset="-128"/>
              </a:rPr>
              <a:t>Strive for consistency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ja-JP" sz="1600" dirty="0" smtClean="0">
              <a:ea typeface="MS PGothic" pitchFamily="34" charset="-128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z="1600" dirty="0" smtClean="0">
                <a:ea typeface="MS PGothic" pitchFamily="34" charset="-128"/>
              </a:rPr>
              <a:t>Cater </a:t>
            </a:r>
            <a:r>
              <a:rPr lang="en-US" altLang="ja-JP" sz="1600" dirty="0" smtClean="0">
                <a:ea typeface="MS PGothic" pitchFamily="34" charset="-128"/>
              </a:rPr>
              <a:t>to universal </a:t>
            </a:r>
            <a:r>
              <a:rPr lang="en-US" altLang="ja-JP" sz="1600" dirty="0" smtClean="0">
                <a:ea typeface="MS PGothic" pitchFamily="34" charset="-128"/>
              </a:rPr>
              <a:t>usability (e.g., through </a:t>
            </a:r>
            <a:r>
              <a:rPr lang="en-US" altLang="ja-JP" sz="1600" dirty="0" smtClean="0">
                <a:solidFill>
                  <a:srgbClr val="0070C0"/>
                </a:solidFill>
                <a:ea typeface="MS PGothic" pitchFamily="34" charset="-128"/>
              </a:rPr>
              <a:t>personalization</a:t>
            </a:r>
            <a:r>
              <a:rPr lang="en-US" altLang="ja-JP" sz="1600" dirty="0" smtClean="0">
                <a:ea typeface="MS PGothic" pitchFamily="34" charset="-128"/>
              </a:rPr>
              <a:t>)</a:t>
            </a:r>
            <a:endParaRPr lang="en-US" altLang="ja-JP" sz="1600" dirty="0" smtClean="0">
              <a:ea typeface="MS PGothic" pitchFamily="34" charset="-128"/>
            </a:endParaRPr>
          </a:p>
          <a:p>
            <a:pPr marL="609600" indent="-609600" eaLnBrk="1" hangingPunct="1">
              <a:buFontTx/>
              <a:buAutoNum type="arabicPeriod"/>
            </a:pPr>
            <a:endParaRPr lang="en-US" altLang="ja-JP" sz="1600" dirty="0" smtClean="0">
              <a:ea typeface="MS PGothic" pitchFamily="34" charset="-128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z="1600" dirty="0" smtClean="0">
                <a:ea typeface="MS PGothic" pitchFamily="34" charset="-128"/>
              </a:rPr>
              <a:t>Offer </a:t>
            </a:r>
            <a:r>
              <a:rPr lang="en-US" altLang="ja-JP" sz="1600" dirty="0" smtClean="0">
                <a:ea typeface="MS PGothic" pitchFamily="34" charset="-128"/>
              </a:rPr>
              <a:t>informative feedback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ja-JP" sz="1600" dirty="0" smtClean="0">
              <a:ea typeface="MS PGothic" pitchFamily="34" charset="-128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z="1600" dirty="0" smtClean="0">
                <a:ea typeface="MS PGothic" pitchFamily="34" charset="-128"/>
              </a:rPr>
              <a:t>Design </a:t>
            </a:r>
            <a:r>
              <a:rPr lang="en-US" altLang="ja-JP" sz="1600" dirty="0" smtClean="0">
                <a:ea typeface="MS PGothic" pitchFamily="34" charset="-128"/>
              </a:rPr>
              <a:t>dialogs to yield closure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ja-JP" sz="1600" dirty="0" smtClean="0">
              <a:ea typeface="MS PGothic" pitchFamily="34" charset="-128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z="1600" dirty="0" smtClean="0">
                <a:ea typeface="MS PGothic" pitchFamily="34" charset="-128"/>
              </a:rPr>
              <a:t>Permit </a:t>
            </a:r>
            <a:r>
              <a:rPr lang="en-US" altLang="ja-JP" sz="1600" dirty="0" smtClean="0">
                <a:ea typeface="MS PGothic" pitchFamily="34" charset="-128"/>
              </a:rPr>
              <a:t>easy reversal of actions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ja-JP" sz="1600" dirty="0" smtClean="0">
              <a:ea typeface="MS PGothic" pitchFamily="34" charset="-128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z="1600" dirty="0" smtClean="0">
                <a:ea typeface="MS PGothic" pitchFamily="34" charset="-128"/>
              </a:rPr>
              <a:t>Support </a:t>
            </a:r>
            <a:r>
              <a:rPr lang="en-US" altLang="ja-JP" sz="1600" dirty="0" smtClean="0">
                <a:ea typeface="MS PGothic" pitchFamily="34" charset="-128"/>
              </a:rPr>
              <a:t>internal locus of control</a:t>
            </a:r>
          </a:p>
          <a:p>
            <a:pPr marL="609600" indent="-609600" eaLnBrk="1" hangingPunct="1">
              <a:buFontTx/>
              <a:buAutoNum type="arabicPeriod"/>
            </a:pPr>
            <a:endParaRPr lang="en-US" altLang="ja-JP" sz="1600" dirty="0" smtClean="0">
              <a:ea typeface="MS PGothic" pitchFamily="34" charset="-128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z="1600" dirty="0" smtClean="0">
                <a:ea typeface="MS PGothic" pitchFamily="34" charset="-128"/>
              </a:rPr>
              <a:t>Reduce </a:t>
            </a:r>
            <a:r>
              <a:rPr lang="en-US" altLang="ja-JP" sz="1600" dirty="0" smtClean="0">
                <a:ea typeface="MS PGothic" pitchFamily="34" charset="-128"/>
              </a:rPr>
              <a:t>short term </a:t>
            </a:r>
            <a:r>
              <a:rPr lang="en-US" altLang="ja-JP" sz="1600" dirty="0" smtClean="0">
                <a:ea typeface="MS PGothic" pitchFamily="34" charset="-128"/>
              </a:rPr>
              <a:t>memory (e.g., “</a:t>
            </a:r>
            <a:r>
              <a:rPr lang="en-US" altLang="ja-JP" sz="1600" i="1" dirty="0" smtClean="0">
                <a:solidFill>
                  <a:srgbClr val="0070C0"/>
                </a:solidFill>
                <a:ea typeface="MS PGothic" pitchFamily="34" charset="-128"/>
              </a:rPr>
              <a:t>Based on your answer to question 27 two pages back</a:t>
            </a:r>
            <a:r>
              <a:rPr lang="en-US" altLang="ja-JP" sz="1600" dirty="0" smtClean="0">
                <a:solidFill>
                  <a:srgbClr val="0070C0"/>
                </a:solidFill>
                <a:ea typeface="MS PGothic" pitchFamily="34" charset="-128"/>
              </a:rPr>
              <a:t> …</a:t>
            </a:r>
            <a:r>
              <a:rPr lang="en-US" altLang="ja-JP" sz="1600" dirty="0" smtClean="0">
                <a:ea typeface="MS PGothic" pitchFamily="34" charset="-128"/>
              </a:rPr>
              <a:t>”).</a:t>
            </a:r>
            <a:endParaRPr lang="en-US" altLang="ja-JP" sz="1600" dirty="0" smtClean="0">
              <a:ea typeface="MS PGothic" pitchFamily="34" charset="-128"/>
            </a:endParaRPr>
          </a:p>
          <a:p>
            <a:pPr marL="609600" indent="-609600" eaLnBrk="1" hangingPunct="1">
              <a:buFontTx/>
              <a:buAutoNum type="arabicPeriod"/>
            </a:pPr>
            <a:endParaRPr lang="en-US" altLang="ja-JP" sz="1600" dirty="0" smtClean="0">
              <a:ea typeface="MS PGothic" pitchFamily="34" charset="-128"/>
            </a:endParaRPr>
          </a:p>
          <a:p>
            <a:pPr marL="609600" indent="-609600" eaLnBrk="1" hangingPunct="1">
              <a:buFontTx/>
              <a:buAutoNum type="arabicPeriod"/>
            </a:pPr>
            <a:r>
              <a:rPr lang="en-US" altLang="ja-JP" sz="1600" dirty="0" smtClean="0">
                <a:ea typeface="MS PGothic" pitchFamily="34" charset="-128"/>
              </a:rPr>
              <a:t>Prevent </a:t>
            </a:r>
            <a:r>
              <a:rPr lang="en-US" altLang="ja-JP" sz="1600" dirty="0" smtClean="0">
                <a:ea typeface="MS PGothic" pitchFamily="34" charset="-128"/>
              </a:rPr>
              <a:t>errors</a:t>
            </a:r>
          </a:p>
        </p:txBody>
      </p:sp>
      <p:sp>
        <p:nvSpPr>
          <p:cNvPr id="57347" name="Text Box 4"/>
          <p:cNvSpPr txBox="1">
            <a:spLocks noChangeArrowheads="1"/>
          </p:cNvSpPr>
          <p:nvPr/>
        </p:nvSpPr>
        <p:spPr bwMode="auto">
          <a:xfrm>
            <a:off x="152400" y="57912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46050" y="5981700"/>
            <a:ext cx="457200" cy="457200"/>
          </a:xfrm>
        </p:spPr>
        <p:txBody>
          <a:bodyPr/>
          <a:lstStyle/>
          <a:p>
            <a:pPr>
              <a:defRPr/>
            </a:pPr>
            <a:fld id="{21F63D8C-738E-4A7F-B0FD-D72417C36EC0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38251"/>
            <a:ext cx="55245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19201"/>
            <a:ext cx="962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 descr="http://www.sevenforums.com/geek/gars/images/1/1/8/1/3/types/thumb_Start_Or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114425"/>
            <a:ext cx="4857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http://thewindowsclub.thewindowsclubco.netdna-cdn.com/wp-content/uploads/2013/06/Windows-Blue-8-1-start-butt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178" y="1114425"/>
            <a:ext cx="536222" cy="46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http://i.stack.imgur.com/EJ5A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4" y="1725278"/>
            <a:ext cx="2238376" cy="124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https://lh4.googleusercontent.com/c5Q4W2pdmobyKs1mLkyYM7W7qvSFjabPQSojMdDeiadNKT3E4pBVnIMa9RUN4KuXdGiGrcd0ImyHx3OzsDSoPEwL-FaWy_Vxcbo3g4fbTIiIuG6_AyXhxvouhSUwsCcNz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" r="11525" b="53273"/>
          <a:stretch/>
        </p:blipFill>
        <p:spPr bwMode="auto">
          <a:xfrm>
            <a:off x="3505200" y="2743200"/>
            <a:ext cx="3071669" cy="9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http://www.guidingtech.com/assets/postimages/2012/11/Taskbar-Frequent-Recent-List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5" t="10436" b="65253"/>
          <a:stretch/>
        </p:blipFill>
        <p:spPr bwMode="auto">
          <a:xfrm>
            <a:off x="6659914" y="3352800"/>
            <a:ext cx="2359025" cy="9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http://rlv.zcache.com/i_wish_ctrl_z_worked_in_real_life_postcard-ra9766db0b1e34e6b86118f15700e8ba0_vgbaq_8byvr_32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214" y="3429000"/>
            <a:ext cx="1074386" cy="107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http://lh6.ggpht.com/-dYSQNP81WOA/TjaUkUCeqaI/AAAAAAAAGoI/dEuI-zc2MO4/No-surprises-716399_thumb%25255B3%25255D.jpg?imgmax=80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038600"/>
            <a:ext cx="11430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http://www.javascript-coder.com/wp-content/uploads/2014/06/validation-with-tooltips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36" y="5386905"/>
            <a:ext cx="2515498" cy="147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9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305800" cy="1676400"/>
          </a:xfrm>
        </p:spPr>
        <p:txBody>
          <a:bodyPr/>
          <a:lstStyle/>
          <a:p>
            <a:pPr eaLnBrk="1" hangingPunct="1"/>
            <a:r>
              <a:rPr lang="en-US" altLang="ja-JP" sz="2400" b="1" smtClean="0">
                <a:ea typeface="MS PGothic" pitchFamily="34" charset="-128"/>
              </a:rPr>
              <a:t>Gulf of execution</a:t>
            </a:r>
          </a:p>
          <a:p>
            <a:pPr lvl="1" eaLnBrk="1" hangingPunct="1"/>
            <a:r>
              <a:rPr lang="en-US" altLang="ja-JP" sz="1600" b="1" smtClean="0">
                <a:ea typeface="MS PGothic" pitchFamily="34" charset="-128"/>
              </a:rPr>
              <a:t>Mismatch between the user's intentions and the allowable actions </a:t>
            </a:r>
            <a:endParaRPr lang="en-US" altLang="ja-JP" sz="800" b="1" smtClean="0">
              <a:ea typeface="MS PGothic" pitchFamily="34" charset="-128"/>
            </a:endParaRPr>
          </a:p>
          <a:p>
            <a:pPr eaLnBrk="1" hangingPunct="1"/>
            <a:r>
              <a:rPr lang="en-US" altLang="ja-JP" sz="2400" b="1" smtClean="0">
                <a:ea typeface="MS PGothic" pitchFamily="34" charset="-128"/>
              </a:rPr>
              <a:t>Gulf of evaluation</a:t>
            </a:r>
          </a:p>
          <a:p>
            <a:pPr lvl="1" eaLnBrk="1" hangingPunct="1"/>
            <a:r>
              <a:rPr lang="en-US" altLang="ja-JP" sz="1600" b="1" smtClean="0">
                <a:ea typeface="MS PGothic" pitchFamily="34" charset="-128"/>
              </a:rPr>
              <a:t>Mismatch between the system's representation and the users' expectations</a:t>
            </a:r>
            <a:r>
              <a:rPr lang="en-US" altLang="ja-JP" sz="1600" smtClean="0">
                <a:ea typeface="MS PGothic" pitchFamily="34" charset="-128"/>
              </a:rPr>
              <a:t> </a:t>
            </a:r>
          </a:p>
        </p:txBody>
      </p:sp>
      <p:grpSp>
        <p:nvGrpSpPr>
          <p:cNvPr id="75778" name="Group 11"/>
          <p:cNvGrpSpPr>
            <a:grpSpLocks/>
          </p:cNvGrpSpPr>
          <p:nvPr/>
        </p:nvGrpSpPr>
        <p:grpSpPr bwMode="auto">
          <a:xfrm>
            <a:off x="171450" y="2881313"/>
            <a:ext cx="8763000" cy="3367087"/>
            <a:chOff x="96" y="1719"/>
            <a:chExt cx="5520" cy="2121"/>
          </a:xfrm>
        </p:grpSpPr>
        <p:grpSp>
          <p:nvGrpSpPr>
            <p:cNvPr id="75781" name="Group 8"/>
            <p:cNvGrpSpPr>
              <a:grpSpLocks/>
            </p:cNvGrpSpPr>
            <p:nvPr/>
          </p:nvGrpSpPr>
          <p:grpSpPr bwMode="auto">
            <a:xfrm>
              <a:off x="1605" y="1719"/>
              <a:ext cx="4011" cy="2121"/>
              <a:chOff x="1440" y="2016"/>
              <a:chExt cx="4011" cy="2121"/>
            </a:xfrm>
          </p:grpSpPr>
          <p:pic>
            <p:nvPicPr>
              <p:cNvPr id="75783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440" y="2016"/>
                <a:ext cx="2586" cy="21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784" name="Picture 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48" y="3456"/>
                <a:ext cx="533" cy="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5785" name="Text Box 6"/>
              <p:cNvSpPr txBox="1">
                <a:spLocks noChangeArrowheads="1"/>
              </p:cNvSpPr>
              <p:nvPr/>
            </p:nvSpPr>
            <p:spPr bwMode="auto">
              <a:xfrm>
                <a:off x="4032" y="2096"/>
                <a:ext cx="1419" cy="15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GB" sz="1400" b="1"/>
                  <a:t>Gulf of execution error</a:t>
                </a:r>
              </a:p>
              <a:p>
                <a:r>
                  <a:rPr lang="en-GB" sz="1400" b="1"/>
                  <a:t>happens on this side.</a:t>
                </a:r>
              </a:p>
              <a:p>
                <a:endParaRPr lang="en-GB" sz="1400"/>
              </a:p>
              <a:p>
                <a:r>
                  <a:rPr lang="en-GB" sz="1400"/>
                  <a:t>User wants to paint the</a:t>
                </a:r>
                <a:br>
                  <a:rPr lang="en-GB" sz="1400"/>
                </a:br>
                <a:r>
                  <a:rPr lang="en-GB" sz="1400"/>
                  <a:t>cat’s head stripped.</a:t>
                </a:r>
              </a:p>
              <a:p>
                <a:endParaRPr lang="en-GB" sz="1400"/>
              </a:p>
              <a:p>
                <a:r>
                  <a:rPr lang="en-GB" sz="1400"/>
                  <a:t>There is no corresponding</a:t>
                </a:r>
                <a:br>
                  <a:rPr lang="en-GB" sz="1400"/>
                </a:br>
                <a:r>
                  <a:rPr lang="en-GB" sz="1400"/>
                  <a:t>action to perform this.</a:t>
                </a:r>
              </a:p>
              <a:p>
                <a:endParaRPr lang="en-GB" sz="1400"/>
              </a:p>
              <a:p>
                <a:r>
                  <a:rPr lang="en-GB" sz="1400"/>
                  <a:t>The user is lost, confused,</a:t>
                </a:r>
                <a:br>
                  <a:rPr lang="en-GB" sz="1400"/>
                </a:br>
                <a:r>
                  <a:rPr lang="en-GB" sz="1400"/>
                  <a:t>and makes errors.</a:t>
                </a:r>
                <a:endParaRPr lang="en-US" sz="1400"/>
              </a:p>
            </p:txBody>
          </p:sp>
        </p:grpSp>
        <p:sp>
          <p:nvSpPr>
            <p:cNvPr id="75782" name="Text Box 7"/>
            <p:cNvSpPr txBox="1">
              <a:spLocks noChangeArrowheads="1"/>
            </p:cNvSpPr>
            <p:nvPr/>
          </p:nvSpPr>
          <p:spPr bwMode="auto">
            <a:xfrm>
              <a:off x="96" y="1815"/>
              <a:ext cx="1475" cy="1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GB" sz="1400" b="1"/>
                <a:t>Gulf of evaluation error</a:t>
              </a:r>
              <a:br>
                <a:rPr lang="en-GB" sz="1400" b="1"/>
              </a:br>
              <a:r>
                <a:rPr lang="en-GB" sz="1400" b="1"/>
                <a:t>happens here.</a:t>
              </a:r>
            </a:p>
            <a:p>
              <a:endParaRPr lang="en-GB" sz="1400"/>
            </a:p>
            <a:p>
              <a:r>
                <a:rPr lang="en-GB" sz="1400"/>
                <a:t>Could be a real error in the </a:t>
              </a:r>
              <a:br>
                <a:rPr lang="en-GB" sz="1400"/>
              </a:br>
              <a:r>
                <a:rPr lang="en-GB" sz="1400"/>
                <a:t>system, or mismatch </a:t>
              </a:r>
              <a:br>
                <a:rPr lang="en-GB" sz="1400"/>
              </a:br>
              <a:r>
                <a:rPr lang="en-GB" sz="1400"/>
                <a:t>between what the user</a:t>
              </a:r>
              <a:br>
                <a:rPr lang="en-GB" sz="1400"/>
              </a:br>
              <a:r>
                <a:rPr lang="en-GB" sz="1400"/>
                <a:t>expected.</a:t>
              </a:r>
            </a:p>
            <a:p>
              <a:endParaRPr lang="en-GB" sz="1400"/>
            </a:p>
            <a:p>
              <a:r>
                <a:rPr lang="en-GB" sz="1400"/>
                <a:t>For example, imagine you  </a:t>
              </a:r>
              <a:br>
                <a:rPr lang="en-GB" sz="1400"/>
              </a:br>
              <a:r>
                <a:rPr lang="en-GB" sz="1400"/>
                <a:t>want to paint the cat’s head</a:t>
              </a:r>
              <a:br>
                <a:rPr lang="en-GB" sz="1400"/>
              </a:br>
              <a:r>
                <a:rPr lang="en-GB" sz="1400"/>
                <a:t>orange, but the program</a:t>
              </a:r>
              <a:br>
                <a:rPr lang="en-GB" sz="1400"/>
              </a:br>
              <a:r>
                <a:rPr lang="en-GB" sz="1400"/>
                <a:t>paints the entire image</a:t>
              </a:r>
              <a:br>
                <a:rPr lang="en-GB" sz="1400"/>
              </a:br>
              <a:r>
                <a:rPr lang="en-GB" sz="1400"/>
                <a:t>orange!</a:t>
              </a:r>
            </a:p>
            <a:p>
              <a:endParaRPr lang="en-US" sz="1400"/>
            </a:p>
          </p:txBody>
        </p:sp>
      </p:grp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3C9338-1E31-46AB-B196-98479D0BB47D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75780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91440" anchor="b"/>
          <a:lstStyle/>
          <a:p>
            <a:r>
              <a:rPr lang="en-US" altLang="zh-TW" sz="3600" b="1">
                <a:solidFill>
                  <a:schemeClr val="tx2"/>
                </a:solidFill>
                <a:latin typeface="Franklin Gothic Book"/>
              </a:rPr>
              <a:t>Issues in Execution and 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80060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ja-JP" sz="2400" b="1" smtClean="0">
                <a:ea typeface="MS PGothic" pitchFamily="34" charset="-128"/>
              </a:rPr>
              <a:t>Four critical points where user failures can occur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ja-JP" sz="2000" smtClean="0">
                <a:ea typeface="MS PGothic" pitchFamily="34" charset="-128"/>
              </a:rPr>
              <a:t>Users can form an inadequate goal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ja-JP" sz="2000" smtClean="0">
                <a:ea typeface="MS PGothic" pitchFamily="34" charset="-128"/>
              </a:rPr>
              <a:t>Might not find the correct interface object because of an</a:t>
            </a:r>
          </a:p>
          <a:p>
            <a:pPr lvl="1" eaLnBrk="1" hangingPunct="1">
              <a:lnSpc>
                <a:spcPct val="120000"/>
              </a:lnSpc>
              <a:buFont typeface="Wingdings 2" pitchFamily="18" charset="2"/>
              <a:buNone/>
            </a:pPr>
            <a:r>
              <a:rPr lang="en-US" altLang="ja-JP" sz="2000" smtClean="0">
                <a:ea typeface="MS PGothic" pitchFamily="34" charset="-128"/>
              </a:rPr>
              <a:t>	incomprehensible label or icon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ja-JP" sz="2000" smtClean="0">
                <a:ea typeface="MS PGothic" pitchFamily="34" charset="-128"/>
              </a:rPr>
              <a:t>May not know how to specify or execute a desired action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ja-JP" sz="2000" smtClean="0">
                <a:ea typeface="MS PGothic" pitchFamily="34" charset="-128"/>
              </a:rPr>
              <a:t>May receive inappropriate or misleading feedback </a:t>
            </a:r>
          </a:p>
          <a:p>
            <a:pPr eaLnBrk="1" hangingPunct="1">
              <a:lnSpc>
                <a:spcPct val="120000"/>
              </a:lnSpc>
            </a:pPr>
            <a:r>
              <a:rPr lang="en-GB" altLang="ja-JP" sz="2400" b="1" smtClean="0">
                <a:ea typeface="MS PGothic" pitchFamily="34" charset="-128"/>
              </a:rPr>
              <a:t>To avoid </a:t>
            </a:r>
            <a:r>
              <a:rPr lang="en-US" altLang="ja-JP" sz="2400" b="1" smtClean="0">
                <a:ea typeface="MS PGothic" pitchFamily="34" charset="-128"/>
              </a:rPr>
              <a:t>“gulf” errors, the following is proposed: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altLang="ja-JP" sz="2400" b="1" smtClean="0">
                <a:ea typeface="MS PGothic" pitchFamily="34" charset="-128"/>
              </a:rPr>
              <a:t>    Four principles of good design</a:t>
            </a:r>
            <a:r>
              <a:rPr lang="en-US" altLang="ja-JP" sz="2400" smtClean="0">
                <a:ea typeface="MS PGothic" pitchFamily="34" charset="-128"/>
              </a:rPr>
              <a:t>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ja-JP" sz="2000" smtClean="0">
                <a:ea typeface="MS PGothic" pitchFamily="34" charset="-128"/>
              </a:rPr>
              <a:t>Have a good conceptual model with a consistent system image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ja-JP" sz="2000" smtClean="0">
                <a:ea typeface="MS PGothic" pitchFamily="34" charset="-128"/>
              </a:rPr>
              <a:t>State and the action alternatives should be visible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ja-JP" sz="2000" smtClean="0">
                <a:ea typeface="MS PGothic" pitchFamily="34" charset="-128"/>
              </a:rPr>
              <a:t>Interface should include good mappings that reveal the relationships</a:t>
            </a:r>
          </a:p>
          <a:p>
            <a:pPr lvl="1" eaLnBrk="1" hangingPunct="1">
              <a:lnSpc>
                <a:spcPct val="120000"/>
              </a:lnSpc>
              <a:buFont typeface="Wingdings 2" pitchFamily="18" charset="2"/>
              <a:buNone/>
            </a:pPr>
            <a:r>
              <a:rPr lang="en-US" altLang="ja-JP" sz="2000" smtClean="0">
                <a:ea typeface="MS PGothic" pitchFamily="34" charset="-128"/>
              </a:rPr>
              <a:t>	between stages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ja-JP" sz="2000" smtClean="0">
                <a:ea typeface="MS PGothic" pitchFamily="34" charset="-128"/>
              </a:rPr>
              <a:t>User should receive continuous feedback </a:t>
            </a:r>
            <a:endParaRPr lang="en-US" altLang="ja-JP" sz="1800" smtClean="0">
              <a:ea typeface="MS PGothic" pitchFamily="34" charset="-128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A8A4292-2136-48E3-9A09-E8CD99EFE50F}" type="slidenum">
              <a:rPr lang="en-US"/>
              <a:pPr>
                <a:defRPr/>
              </a:pPr>
              <a:t>61</a:t>
            </a:fld>
            <a:endParaRPr lang="en-US"/>
          </a:p>
        </p:txBody>
      </p:sp>
      <p:pic>
        <p:nvPicPr>
          <p:cNvPr id="76803" name="Picture 4"/>
          <p:cNvPicPr>
            <a:picLocks noChangeAspect="1" noChangeArrowheads="1"/>
          </p:cNvPicPr>
          <p:nvPr/>
        </p:nvPicPr>
        <p:blipFill>
          <a:blip r:embed="rId2"/>
          <a:srcRect l="59164" t="5374" r="6149" b="29515"/>
          <a:stretch>
            <a:fillRect/>
          </a:stretch>
        </p:blipFill>
        <p:spPr bwMode="auto">
          <a:xfrm>
            <a:off x="7391400" y="1981200"/>
            <a:ext cx="13858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2"/>
          <a:srcRect l="39095" r="47487" b="94531"/>
          <a:stretch>
            <a:fillRect/>
          </a:stretch>
        </p:blipFill>
        <p:spPr bwMode="auto">
          <a:xfrm>
            <a:off x="6858000" y="1981200"/>
            <a:ext cx="55086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5" name="Rectangle 2"/>
          <p:cNvSpPr>
            <a:spLocks noChangeArrowheads="1"/>
          </p:cNvSpPr>
          <p:nvPr/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bIns="91440" anchor="b"/>
          <a:lstStyle/>
          <a:p>
            <a:r>
              <a:rPr lang="en-US" altLang="zh-TW" sz="3600" b="1">
                <a:solidFill>
                  <a:schemeClr val="tx2"/>
                </a:solidFill>
                <a:latin typeface="Franklin Gothic Book"/>
              </a:rPr>
              <a:t>Suggestions from the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>
                <a:ea typeface="新細明體" charset="-120"/>
              </a:rPr>
              <a:t>Summary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800" smtClean="0"/>
              <a:t>Guidelines</a:t>
            </a:r>
          </a:p>
          <a:p>
            <a:pPr lvl="1" eaLnBrk="1" hangingPunct="1"/>
            <a:r>
              <a:rPr lang="en-US" altLang="zh-TW" smtClean="0"/>
              <a:t>Narrow rules established to guide basic UI design</a:t>
            </a:r>
            <a:endParaRPr lang="en-US" altLang="zh-TW" sz="800" smtClean="0"/>
          </a:p>
          <a:p>
            <a:pPr eaLnBrk="1" hangingPunct="1"/>
            <a:r>
              <a:rPr lang="en-US" altLang="zh-TW" sz="2800" smtClean="0"/>
              <a:t>Principles</a:t>
            </a:r>
          </a:p>
          <a:p>
            <a:pPr lvl="1" eaLnBrk="1" hangingPunct="1"/>
            <a:r>
              <a:rPr lang="en-US" altLang="zh-TW" smtClean="0"/>
              <a:t>Widely accepted procedures and rules for UI design</a:t>
            </a:r>
            <a:endParaRPr lang="en-US" altLang="zh-TW" sz="800" smtClean="0"/>
          </a:p>
          <a:p>
            <a:pPr eaLnBrk="1" hangingPunct="1"/>
            <a:r>
              <a:rPr lang="en-US" altLang="zh-TW" sz="2800" smtClean="0"/>
              <a:t>Theories</a:t>
            </a:r>
          </a:p>
          <a:p>
            <a:pPr lvl="1" eaLnBrk="1" hangingPunct="1"/>
            <a:r>
              <a:rPr lang="en-US" altLang="zh-TW" smtClean="0"/>
              <a:t>High-level analysis of users to help explain reasons for designs and predict usability</a:t>
            </a:r>
          </a:p>
        </p:txBody>
      </p:sp>
      <p:sp>
        <p:nvSpPr>
          <p:cNvPr id="77827" name="Text Box 4"/>
          <p:cNvSpPr txBox="1">
            <a:spLocks noChangeArrowheads="1"/>
          </p:cNvSpPr>
          <p:nvPr/>
        </p:nvSpPr>
        <p:spPr bwMode="auto">
          <a:xfrm>
            <a:off x="-92075" y="-39688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15BA35-7D17-4D16-8155-B8685E98EB07}" type="slidenum">
              <a:rPr lang="en-US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z="3600" smtClean="0">
                <a:ea typeface="MS PGothic" pitchFamily="34" charset="-128"/>
              </a:rPr>
              <a:t>What are “guidelines”?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686800" cy="5181600"/>
          </a:xfrm>
        </p:spPr>
        <p:txBody>
          <a:bodyPr/>
          <a:lstStyle/>
          <a:p>
            <a:pPr eaLnBrk="1" hangingPunct="1"/>
            <a:r>
              <a:rPr lang="en-US" altLang="ja-JP" sz="2800" dirty="0" smtClean="0">
                <a:ea typeface="MS PGothic" pitchFamily="34" charset="-128"/>
              </a:rPr>
              <a:t>Guidelines were developed in the “early days”</a:t>
            </a:r>
            <a:endParaRPr lang="en-US" altLang="ja-JP" sz="800" dirty="0" smtClean="0">
              <a:ea typeface="MS PGothic" pitchFamily="34" charset="-128"/>
            </a:endParaRPr>
          </a:p>
          <a:p>
            <a:pPr eaLnBrk="1" hangingPunct="1"/>
            <a:r>
              <a:rPr lang="en-US" altLang="ja-JP" sz="2800" dirty="0" smtClean="0">
                <a:ea typeface="MS PGothic" pitchFamily="34" charset="-128"/>
              </a:rPr>
              <a:t>Best </a:t>
            </a:r>
            <a:r>
              <a:rPr lang="en-US" altLang="ja-JP" sz="2800" dirty="0" smtClean="0">
                <a:solidFill>
                  <a:srgbClr val="0000FF"/>
                </a:solidFill>
                <a:ea typeface="MS PGothic" pitchFamily="34" charset="-128"/>
              </a:rPr>
              <a:t>Practices</a:t>
            </a:r>
            <a:r>
              <a:rPr lang="en-US" altLang="ja-JP" sz="2800" dirty="0" smtClean="0">
                <a:ea typeface="MS PGothic" pitchFamily="34" charset="-128"/>
              </a:rPr>
              <a:t> </a:t>
            </a:r>
          </a:p>
          <a:p>
            <a:pPr lvl="1" eaLnBrk="1" hangingPunct="1"/>
            <a:r>
              <a:rPr lang="en-US" altLang="ja-JP" dirty="0" smtClean="0">
                <a:ea typeface="MS PGothic" pitchFamily="34" charset="-128"/>
              </a:rPr>
              <a:t>For example, Windows and Apple UI</a:t>
            </a:r>
            <a:endParaRPr lang="en-US" altLang="ja-JP" sz="800" dirty="0" smtClean="0">
              <a:ea typeface="MS PGothic" pitchFamily="34" charset="-128"/>
            </a:endParaRPr>
          </a:p>
          <a:p>
            <a:pPr eaLnBrk="1" hangingPunct="1"/>
            <a:r>
              <a:rPr lang="en-US" altLang="ja-JP" sz="2800" dirty="0" smtClean="0">
                <a:ea typeface="MS PGothic" pitchFamily="34" charset="-128"/>
              </a:rPr>
              <a:t>From </a:t>
            </a:r>
            <a:r>
              <a:rPr lang="en-US" altLang="ja-JP" sz="2800" dirty="0" smtClean="0">
                <a:solidFill>
                  <a:srgbClr val="0000FF"/>
                </a:solidFill>
                <a:ea typeface="MS PGothic" pitchFamily="34" charset="-128"/>
              </a:rPr>
              <a:t>experience</a:t>
            </a:r>
          </a:p>
          <a:p>
            <a:pPr lvl="1" eaLnBrk="1" hangingPunct="1"/>
            <a:r>
              <a:rPr lang="en-US" altLang="ja-JP" dirty="0" smtClean="0">
                <a:ea typeface="MS PGothic" pitchFamily="34" charset="-128"/>
              </a:rPr>
              <a:t>For example, of Microsoft  or Apple interface designers</a:t>
            </a:r>
            <a:endParaRPr lang="en-US" altLang="ja-JP" sz="800" dirty="0" smtClean="0">
              <a:ea typeface="MS PGothic" pitchFamily="34" charset="-128"/>
            </a:endParaRPr>
          </a:p>
          <a:p>
            <a:pPr eaLnBrk="1" hangingPunct="1"/>
            <a:r>
              <a:rPr lang="en-US" altLang="ja-JP" sz="2800" dirty="0" smtClean="0">
                <a:ea typeface="MS PGothic" pitchFamily="34" charset="-128"/>
              </a:rPr>
              <a:t>Good starting point for all projects involving a UI</a:t>
            </a:r>
            <a:endParaRPr lang="en-US" altLang="ja-JP" sz="800" dirty="0" smtClean="0">
              <a:ea typeface="MS PGothic" pitchFamily="34" charset="-128"/>
            </a:endParaRPr>
          </a:p>
          <a:p>
            <a:pPr eaLnBrk="1" hangingPunct="1"/>
            <a:r>
              <a:rPr lang="en-US" altLang="ja-JP" sz="2800" dirty="0" smtClean="0">
                <a:ea typeface="MS PGothic" pitchFamily="34" charset="-128"/>
              </a:rPr>
              <a:t>Developed “</a:t>
            </a:r>
            <a:r>
              <a:rPr lang="en-US" altLang="ja-JP" sz="2800" dirty="0" smtClean="0">
                <a:solidFill>
                  <a:srgbClr val="0000FF"/>
                </a:solidFill>
                <a:ea typeface="MS PGothic" pitchFamily="34" charset="-128"/>
              </a:rPr>
              <a:t>Shared language</a:t>
            </a:r>
            <a:r>
              <a:rPr lang="en-US" altLang="ja-JP" sz="2800" dirty="0" smtClean="0">
                <a:ea typeface="MS PGothic" pitchFamily="34" charset="-128"/>
              </a:rPr>
              <a:t>”</a:t>
            </a:r>
          </a:p>
          <a:p>
            <a:pPr lvl="1" eaLnBrk="1" hangingPunct="1"/>
            <a:r>
              <a:rPr lang="en-US" altLang="ja-JP" dirty="0" smtClean="0">
                <a:ea typeface="MS PGothic" pitchFamily="34" charset="-128"/>
              </a:rPr>
              <a:t>Widget Names, Functionality name, </a:t>
            </a:r>
            <a:r>
              <a:rPr lang="en-US" altLang="ja-JP" dirty="0" err="1" smtClean="0">
                <a:ea typeface="MS PGothic" pitchFamily="34" charset="-128"/>
              </a:rPr>
              <a:t>etc</a:t>
            </a:r>
            <a:endParaRPr lang="en-US" altLang="ja-JP" dirty="0" smtClean="0">
              <a:ea typeface="MS PGothic" pitchFamily="34" charset="-128"/>
            </a:endParaRPr>
          </a:p>
          <a:p>
            <a:pPr lvl="1" eaLnBrk="1" hangingPunct="1"/>
            <a:r>
              <a:rPr lang="en-US" altLang="ja-JP" dirty="0" smtClean="0">
                <a:ea typeface="MS PGothic" pitchFamily="34" charset="-128"/>
              </a:rPr>
              <a:t>Gives all developers involved a language to discuss the UI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3BC43E-C1A1-48BA-A4CB-16F380FACDCB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290" y="2710916"/>
            <a:ext cx="1744710" cy="414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143000"/>
            <a:ext cx="8077200" cy="5334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b="1" dirty="0" smtClean="0">
                <a:solidFill>
                  <a:srgbClr val="0000FF"/>
                </a:solidFill>
              </a:rPr>
              <a:t>(1) Rules </a:t>
            </a:r>
            <a:r>
              <a:rPr lang="en-US" altLang="zh-TW" sz="2400" dirty="0" smtClean="0"/>
              <a:t>(Specific and practical 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 smtClean="0"/>
              <a:t>Provide </a:t>
            </a:r>
            <a:r>
              <a:rPr lang="en-US" altLang="zh-TW" dirty="0" smtClean="0"/>
              <a:t>cures for design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 smtClean="0"/>
              <a:t>Provide </a:t>
            </a:r>
            <a:r>
              <a:rPr lang="en-US" altLang="zh-TW" dirty="0" smtClean="0"/>
              <a:t>cautions for potential </a:t>
            </a:r>
            <a:r>
              <a:rPr lang="en-US" altLang="zh-TW" dirty="0" smtClean="0"/>
              <a:t>dangers</a:t>
            </a:r>
            <a:endParaRPr lang="en-US" altLang="zh-TW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dirty="0" smtClean="0"/>
              <a:t>Reminders based on experience</a:t>
            </a:r>
            <a:endParaRPr lang="en-US" altLang="zh-TW" sz="11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zh-TW" sz="2800" b="1" dirty="0" smtClean="0">
                <a:solidFill>
                  <a:srgbClr val="0000FF"/>
                </a:solidFill>
              </a:rPr>
              <a:t>(2) Examples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 smtClean="0"/>
              <a:t>Give details on how a design must be performed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 smtClean="0"/>
              <a:t>Style, color usage, window appearance, </a:t>
            </a:r>
            <a:r>
              <a:rPr lang="en-US" altLang="zh-TW" dirty="0" err="1" smtClean="0"/>
              <a:t>etc</a:t>
            </a:r>
            <a:endParaRPr lang="en-US" altLang="zh-TW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TW" dirty="0" smtClean="0"/>
              <a:t>Interaction usage (when to use check-boxes,</a:t>
            </a:r>
          </a:p>
          <a:p>
            <a:pPr lvl="1" eaLnBrk="1" hangingPunct="1">
              <a:lnSpc>
                <a:spcPct val="80000"/>
              </a:lnSpc>
              <a:buFont typeface="Wingdings 2" pitchFamily="18" charset="2"/>
              <a:buNone/>
            </a:pPr>
            <a:r>
              <a:rPr lang="en-US" altLang="zh-TW" dirty="0" smtClean="0"/>
              <a:t>	when to user buttons, </a:t>
            </a:r>
            <a:r>
              <a:rPr lang="en-US" altLang="zh-TW" dirty="0" err="1" smtClean="0"/>
              <a:t>etc</a:t>
            </a:r>
            <a:r>
              <a:rPr lang="en-US" altLang="zh-TW" dirty="0" smtClean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dirty="0" smtClean="0"/>
              <a:t>These guidelines could be based on experience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dirty="0" smtClean="0"/>
              <a:t>Ex: developers found that users preferred a </a:t>
            </a:r>
            <a:r>
              <a:rPr lang="en-US" altLang="zh-TW" dirty="0" err="1" smtClean="0"/>
              <a:t>list+slider</a:t>
            </a:r>
            <a:r>
              <a:rPr lang="en-US" altLang="zh-TW" dirty="0" smtClean="0"/>
              <a:t> over a pull-down menu for a long list of choices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dirty="0" smtClean="0"/>
              <a:t>Require all developers to follow the guidelines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025"/>
            <a:ext cx="8229600" cy="71596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Components that form guidelines</a:t>
            </a:r>
            <a:endParaRPr lang="en-US" dirty="0"/>
          </a:p>
        </p:txBody>
      </p:sp>
      <p:pic>
        <p:nvPicPr>
          <p:cNvPr id="2050" name="Picture 2" descr="http://www.fortop-digital.com/images/100527/xp_shared_folder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62275"/>
            <a:ext cx="2567638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macobserver.com/imgs/MGG_Jim/QuickTip/library_af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8" y="4952999"/>
            <a:ext cx="2917371" cy="18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163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Components (cont.)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0B89D6-2C5C-4C47-AE2A-AD6E2317B64A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3555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b="1" smtClean="0">
                <a:solidFill>
                  <a:srgbClr val="0000FF"/>
                </a:solidFill>
              </a:rPr>
              <a:t>(3) Document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mtClean="0"/>
              <a:t>Any serious large-scale UI design should have a “Guideline Document”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mtClean="0"/>
              <a:t>Provides a “Shared language” that developers and </a:t>
            </a:r>
            <a:r>
              <a:rPr lang="en-US" altLang="zh-TW" b="1" i="1" smtClean="0"/>
              <a:t>customers</a:t>
            </a:r>
            <a:r>
              <a:rPr lang="en-US" altLang="zh-TW" smtClean="0"/>
              <a:t> can use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mtClean="0"/>
              <a:t>Allows consistency within a design team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mtClean="0"/>
              <a:t>Especially a large-team working on a large project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mtClean="0"/>
              <a:t>Guidelines document is not trivial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mtClean="0"/>
              <a:t>Think of the effort needed to specify “everything” pertaining to the UI, but it is </a:t>
            </a:r>
            <a:r>
              <a:rPr lang="en-US" altLang="zh-TW" i="1" smtClean="0"/>
              <a:t>necessary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7768</TotalTime>
  <Words>3579</Words>
  <Application>Microsoft Office PowerPoint</Application>
  <PresentationFormat>On-screen Show (4:3)</PresentationFormat>
  <Paragraphs>582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Equity</vt:lpstr>
      <vt:lpstr>Guidelines &amp; Principles (plus an example of theory)</vt:lpstr>
      <vt:lpstr>“Guidelines, Principles, and Theories”</vt:lpstr>
      <vt:lpstr>Introduction</vt:lpstr>
      <vt:lpstr>Why guidelines, principles and theories?</vt:lpstr>
      <vt:lpstr>Guidelines</vt:lpstr>
      <vt:lpstr>Recap: 8 golden rules of interface design</vt:lpstr>
      <vt:lpstr>What are “guidelines”?</vt:lpstr>
      <vt:lpstr>Components that form guidelines</vt:lpstr>
      <vt:lpstr>Components (cont.)</vt:lpstr>
      <vt:lpstr>(Guideline) Document</vt:lpstr>
      <vt:lpstr>Guideline Document: Example</vt:lpstr>
      <vt:lpstr>#1: A case study: iOS 7 guideline</vt:lpstr>
      <vt:lpstr>iOS 7: Navigation Bar (from Apple library)</vt:lpstr>
      <vt:lpstr>iOS 7: Navigation Bar (cont.)</vt:lpstr>
      <vt:lpstr>#2: Navigating the Interface</vt:lpstr>
      <vt:lpstr>#3: Guidelines for Disabled</vt:lpstr>
      <vt:lpstr>#3: Display organization guidelines</vt:lpstr>
      <vt:lpstr>Display organization guidelines (cont.)</vt:lpstr>
      <vt:lpstr>#4: Displays vs. User’s attention!</vt:lpstr>
      <vt:lpstr>Displays vs. User’s attention! (cont.)</vt:lpstr>
      <vt:lpstr>Example of a Bad Webpage</vt:lpstr>
      <vt:lpstr>A case study: good vs. bad attention</vt:lpstr>
      <vt:lpstr>#5: Data Entry guidelines</vt:lpstr>
      <vt:lpstr>Data Entry guidelines (cont.)</vt:lpstr>
      <vt:lpstr>A case study: booking flights</vt:lpstr>
      <vt:lpstr>Principles</vt:lpstr>
      <vt:lpstr>Determine user’s skill levels</vt:lpstr>
      <vt:lpstr>Novice/First-Time Users</vt:lpstr>
      <vt:lpstr>Knowledge-able Intermittent Users</vt:lpstr>
      <vt:lpstr>Expert/Frequent Users</vt:lpstr>
      <vt:lpstr>Multi-layer strategy</vt:lpstr>
      <vt:lpstr>A case study: Google search &amp; options</vt:lpstr>
      <vt:lpstr>Identify the tasks</vt:lpstr>
      <vt:lpstr>Identify the Tasks</vt:lpstr>
      <vt:lpstr>A case study: Hospital information system</vt:lpstr>
      <vt:lpstr>Choose Interaction Style</vt:lpstr>
      <vt:lpstr>1. Direct manipulation</vt:lpstr>
      <vt:lpstr>2. (Menu) Selection</vt:lpstr>
      <vt:lpstr>3. Form fill-in</vt:lpstr>
      <vt:lpstr>4. Command language</vt:lpstr>
      <vt:lpstr>5. Natural language</vt:lpstr>
      <vt:lpstr>8 golden rules of interface design</vt:lpstr>
      <vt:lpstr>1. Strive for Consistency</vt:lpstr>
      <vt:lpstr>2. Cater to Universal Usability</vt:lpstr>
      <vt:lpstr>3. Offer Informative Feedback</vt:lpstr>
      <vt:lpstr>Adobe Premiere Pro 1.5 (USD$500-700)</vt:lpstr>
      <vt:lpstr>4. Design Dialogs to Yield Closure</vt:lpstr>
      <vt:lpstr>5. Permit easy reversal of actions</vt:lpstr>
      <vt:lpstr>6. Support Internal Locus of Control</vt:lpstr>
      <vt:lpstr>7. Reduce Short-term Memory Load</vt:lpstr>
      <vt:lpstr>8. Prevent Errors</vt:lpstr>
      <vt:lpstr>PowerPoint Presentation</vt:lpstr>
      <vt:lpstr>PowerPoint Presentation</vt:lpstr>
      <vt:lpstr>PowerPoint Presentation</vt:lpstr>
      <vt:lpstr>Theories</vt:lpstr>
      <vt:lpstr>“Stages of action models”</vt:lpstr>
      <vt:lpstr>Norman’s Example</vt:lpstr>
      <vt:lpstr>Norman’s Example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Roger</dc:creator>
  <cp:lastModifiedBy>Yu Han (Dr)</cp:lastModifiedBy>
  <cp:revision>270</cp:revision>
  <dcterms:created xsi:type="dcterms:W3CDTF">2004-03-09T01:06:32Z</dcterms:created>
  <dcterms:modified xsi:type="dcterms:W3CDTF">2015-09-04T09:11:35Z</dcterms:modified>
</cp:coreProperties>
</file>